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3.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 id="2147483936" r:id="rId5"/>
    <p:sldMasterId id="2147484010" r:id="rId6"/>
    <p:sldMasterId id="2147484085" r:id="rId7"/>
  </p:sldMasterIdLst>
  <p:notesMasterIdLst>
    <p:notesMasterId r:id="rId33"/>
  </p:notesMasterIdLst>
  <p:sldIdLst>
    <p:sldId id="1857" r:id="rId8"/>
    <p:sldId id="2145706657" r:id="rId9"/>
    <p:sldId id="2142532841" r:id="rId10"/>
    <p:sldId id="1858" r:id="rId11"/>
    <p:sldId id="2142532842" r:id="rId12"/>
    <p:sldId id="1893" r:id="rId13"/>
    <p:sldId id="2145706658" r:id="rId14"/>
    <p:sldId id="2076138508" r:id="rId15"/>
    <p:sldId id="2076138509" r:id="rId16"/>
    <p:sldId id="1879" r:id="rId17"/>
    <p:sldId id="1895" r:id="rId18"/>
    <p:sldId id="2076138505" r:id="rId19"/>
    <p:sldId id="2076138501" r:id="rId20"/>
    <p:sldId id="1885" r:id="rId21"/>
    <p:sldId id="2076138504" r:id="rId22"/>
    <p:sldId id="2076138510" r:id="rId23"/>
    <p:sldId id="2076138502" r:id="rId24"/>
    <p:sldId id="1897" r:id="rId25"/>
    <p:sldId id="2076138503" r:id="rId26"/>
    <p:sldId id="1898" r:id="rId27"/>
    <p:sldId id="1899" r:id="rId28"/>
    <p:sldId id="1900" r:id="rId29"/>
    <p:sldId id="1891" r:id="rId30"/>
    <p:sldId id="1892" r:id="rId31"/>
    <p:sldId id="153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st Option" id="{B4C71CD0-A354-4D26-8028-3E30D6607D4B}">
          <p14:sldIdLst>
            <p14:sldId id="1857"/>
            <p14:sldId id="2145706657"/>
            <p14:sldId id="2142532841"/>
            <p14:sldId id="1858"/>
            <p14:sldId id="2142532842"/>
            <p14:sldId id="1893"/>
            <p14:sldId id="2145706658"/>
            <p14:sldId id="2076138508"/>
            <p14:sldId id="2076138509"/>
            <p14:sldId id="1879"/>
            <p14:sldId id="1895"/>
            <p14:sldId id="2076138505"/>
            <p14:sldId id="2076138501"/>
            <p14:sldId id="1885"/>
            <p14:sldId id="2076138504"/>
            <p14:sldId id="2076138510"/>
            <p14:sldId id="2076138502"/>
            <p14:sldId id="1897"/>
            <p14:sldId id="2076138503"/>
            <p14:sldId id="1898"/>
            <p14:sldId id="1899"/>
            <p14:sldId id="1900"/>
            <p14:sldId id="1891"/>
            <p14:sldId id="1892"/>
            <p14:sldId id="15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 Yack" initials="JY" lastIdx="5" clrIdx="0">
    <p:extLst>
      <p:ext uri="{19B8F6BF-5375-455C-9EA6-DF929625EA0E}">
        <p15:presenceInfo xmlns:p15="http://schemas.microsoft.com/office/powerpoint/2012/main" userId="Julie Ya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EAEAEA"/>
    <a:srgbClr val="262626"/>
    <a:srgbClr val="FFFFFF"/>
    <a:srgbClr val="0086D0"/>
    <a:srgbClr val="F2F2F2"/>
    <a:srgbClr val="191919"/>
    <a:srgbClr val="CD98D9"/>
    <a:srgbClr val="D59DE1"/>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1985" autoAdjust="0"/>
  </p:normalViewPr>
  <p:slideViewPr>
    <p:cSldViewPr snapToGrid="0">
      <p:cViewPr varScale="1">
        <p:scale>
          <a:sx n="63" d="100"/>
          <a:sy n="63" d="100"/>
        </p:scale>
        <p:origin x="996"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78239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08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review instruction manual 00 for details.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94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intended to set the stage for all of the lab content and morphs into the following slide in show mode</a:t>
            </a:r>
          </a:p>
          <a:p>
            <a:endParaRPr lang="en-US" dirty="0"/>
          </a:p>
          <a:p>
            <a:r>
              <a:rPr lang="en-US" dirty="0"/>
              <a:t>The first lab is centered around Accessing &amp; Preparing the data</a:t>
            </a:r>
          </a:p>
          <a:p>
            <a:r>
              <a:rPr lang="en-US" dirty="0"/>
              <a:t>Then we’ll cover Data modeling and </a:t>
            </a:r>
            <a:r>
              <a:rPr lang="en-US" dirty="0" err="1"/>
              <a:t>explortation</a:t>
            </a:r>
            <a:endParaRPr lang="en-US" dirty="0"/>
          </a:p>
          <a:p>
            <a:r>
              <a:rPr lang="en-US" dirty="0"/>
              <a:t>After lunch, we’ll look at the different ways we can visualize the data using PowerBI on different platforms</a:t>
            </a:r>
          </a:p>
          <a:p>
            <a:r>
              <a:rPr lang="en-US" dirty="0"/>
              <a:t>Lastly, in labs 4 and 5 we’ll review publishing, accessing, and building &amp; sharing dashboards</a:t>
            </a:r>
          </a:p>
        </p:txBody>
      </p:sp>
      <p:sp>
        <p:nvSpPr>
          <p:cNvPr id="4" name="Slide Number Placeholder 3"/>
          <p:cNvSpPr>
            <a:spLocks noGrp="1"/>
          </p:cNvSpPr>
          <p:nvPr>
            <p:ph type="sldNum" sz="quarter" idx="5"/>
          </p:nvPr>
        </p:nvSpPr>
        <p:spPr/>
        <p:txBody>
          <a:bodyPr/>
          <a:lstStyle/>
          <a:p>
            <a:fld id="{46878256-368D-4B68-97C3-0D0BD40CE838}" type="slidenum">
              <a:rPr lang="en-US" smtClean="0"/>
              <a:t>12</a:t>
            </a:fld>
            <a:endParaRPr lang="en-US"/>
          </a:p>
        </p:txBody>
      </p:sp>
    </p:spTree>
    <p:extLst>
      <p:ext uri="{BB962C8B-B14F-4D97-AF65-F5344CB8AC3E}">
        <p14:creationId xmlns:p14="http://schemas.microsoft.com/office/powerpoint/2010/main" val="1517208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878256-368D-4B68-97C3-0D0BD40CE838}" type="slidenum">
              <a:rPr lang="en-US" smtClean="0"/>
              <a:t>13</a:t>
            </a:fld>
            <a:endParaRPr lang="en-US"/>
          </a:p>
        </p:txBody>
      </p:sp>
    </p:spTree>
    <p:extLst>
      <p:ext uri="{BB962C8B-B14F-4D97-AF65-F5344CB8AC3E}">
        <p14:creationId xmlns:p14="http://schemas.microsoft.com/office/powerpoint/2010/main" val="3073634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7699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878256-368D-4B68-97C3-0D0BD40CE838}" type="slidenum">
              <a:rPr lang="en-US" smtClean="0"/>
              <a:t>15</a:t>
            </a:fld>
            <a:endParaRPr lang="en-US"/>
          </a:p>
        </p:txBody>
      </p:sp>
    </p:spTree>
    <p:extLst>
      <p:ext uri="{BB962C8B-B14F-4D97-AF65-F5344CB8AC3E}">
        <p14:creationId xmlns:p14="http://schemas.microsoft.com/office/powerpoint/2010/main" val="1223104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602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6232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9939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22</a:t>
            </a:fld>
            <a:endParaRPr lang="en-US"/>
          </a:p>
        </p:txBody>
      </p:sp>
    </p:spTree>
    <p:extLst>
      <p:ext uri="{BB962C8B-B14F-4D97-AF65-F5344CB8AC3E}">
        <p14:creationId xmlns:p14="http://schemas.microsoft.com/office/powerpoint/2010/main" val="2704793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0" i="0" u="none" strike="noStrike" baseline="0" dirty="0">
                <a:solidFill>
                  <a:srgbClr val="000000"/>
                </a:solidFill>
                <a:latin typeface="Segoe UI" panose="020B0502040204020203" pitchFamily="34" charset="0"/>
              </a:rPr>
              <a:t>Microsoft Power Platform is a product family that delivers innovative business solutions across one seamlessly integrated platform. </a:t>
            </a:r>
            <a:r>
              <a:rPr lang="en-US" dirty="0"/>
              <a:t>While the Power Platform has capabilities which will impress any seasoned developer, it is designed to be </a:t>
            </a:r>
            <a:r>
              <a:rPr lang="en-US" sz="900" b="0" i="0" u="none" strike="noStrike" kern="1200" dirty="0">
                <a:solidFill>
                  <a:schemeClr val="tx1"/>
                </a:solidFill>
                <a:effectLst/>
                <a:latin typeface="Segoe UI Light" pitchFamily="34" charset="0"/>
                <a:ea typeface="+mn-ea"/>
                <a:cs typeface="+mn-cs"/>
              </a:rPr>
              <a:t>approachable and accessible to citizen developers</a:t>
            </a:r>
          </a:p>
          <a:p>
            <a:pPr>
              <a:lnSpc>
                <a:spcPct val="100000"/>
              </a:lnSpc>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100000"/>
              </a:lnSpc>
              <a:spcBef>
                <a:spcPts val="0"/>
              </a:spcBef>
              <a:spcAft>
                <a:spcPts val="340"/>
              </a:spcAft>
              <a:buClrTx/>
              <a:buSzTx/>
              <a:buFontTx/>
              <a:buNone/>
              <a:tabLst/>
              <a:defRPr/>
            </a:pPr>
            <a:r>
              <a:rPr lang="en-US" sz="900" b="0" i="0" u="none" strike="noStrike" baseline="0" dirty="0">
                <a:solidFill>
                  <a:srgbClr val="000000"/>
                </a:solidFill>
                <a:latin typeface="Segoe UI" panose="020B0502040204020203" pitchFamily="34" charset="0"/>
              </a:rPr>
              <a:t>Power BI, Power Apps, Power Automate and Power Virtual Agents allow any business to analyze &amp; visualize real-time business performance, quickly and easily build custom apps, automate workflows and integrate AI capabilities. Power Platform provides a low code interface for any user to quickly create custom apps while simultaneously providing robust tools for pro developers. This makes it possible to integrate innovative solutions across Azure, Modern Workplace, Dynamics 365 and standalone applications. At the intersection of these products lies digital transformation – giving the customer the power to innovate anywhere, while unlocking value everywhere. </a:t>
            </a:r>
          </a:p>
          <a:p>
            <a:pPr marL="0" marR="0" lvl="0" indent="0" algn="l" defTabSz="932742" rtl="0" eaLnBrk="1" fontAlgn="auto" latinLnBrk="0" hangingPunct="1">
              <a:lnSpc>
                <a:spcPct val="100000"/>
              </a:lnSpc>
              <a:spcBef>
                <a:spcPts val="0"/>
              </a:spcBef>
              <a:spcAft>
                <a:spcPts val="340"/>
              </a:spcAft>
              <a:buClrTx/>
              <a:buSzTx/>
              <a:buFontTx/>
              <a:buNone/>
              <a:tabLst/>
              <a:defRPr/>
            </a:pPr>
            <a:r>
              <a:rPr lang="en-US" sz="900" b="0" i="0" u="none" strike="noStrike" baseline="0" dirty="0">
                <a:solidFill>
                  <a:srgbClr val="000000"/>
                </a:solidFill>
                <a:latin typeface="Segoe UI" panose="020B0502040204020203" pitchFamily="34" charset="0"/>
              </a:rPr>
              <a:t>=====</a:t>
            </a:r>
          </a:p>
          <a:p>
            <a:pPr marL="0" marR="0" lvl="0" indent="0" algn="l" defTabSz="932742" rtl="0" eaLnBrk="1" fontAlgn="auto" latinLnBrk="0" hangingPunct="1">
              <a:lnSpc>
                <a:spcPct val="10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340"/>
              </a:spcAft>
              <a:buClrTx/>
              <a:buSzTx/>
              <a:buFontTx/>
              <a:buNone/>
              <a:tabLst/>
              <a:defRPr/>
            </a:pPr>
            <a:endParaRPr lang="en-US" sz="9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7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https://forms.office.com/r/pvw9TuagbL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4/13/2023 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844261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4/13/2023 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33730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4/13/2023 1:48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Power Apps is the toolset for low-code app development.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u="none" strike="noStrike" baseline="0" dirty="0">
                <a:solidFill>
                  <a:srgbClr val="000000"/>
                </a:solidFill>
                <a:latin typeface="Segoe UI" panose="020B0502040204020203" pitchFamily="34" charset="0"/>
              </a:rPr>
              <a:t>There are three styles of applications; canvas, model-driven and portals. Power Apps canvas applications can also be embedded into SharePoint, Teams, Power BI and model-driven applications. Portals enable makers to build low-code, responsive websites which allow external users to interact with the data stored in </a:t>
            </a:r>
            <a:r>
              <a:rPr lang="en-US" sz="1200" b="0" i="0" u="none" strike="noStrike" baseline="0" dirty="0" err="1">
                <a:solidFill>
                  <a:srgbClr val="000000"/>
                </a:solidFill>
                <a:latin typeface="Segoe UI" panose="020B0502040204020203" pitchFamily="34" charset="0"/>
              </a:rPr>
              <a:t>Dataverse</a:t>
            </a:r>
            <a:r>
              <a:rPr lang="en-US" sz="1200" b="0" i="0" u="none" strike="noStrike" baseline="0" dirty="0">
                <a:solidFill>
                  <a:srgbClr val="000000"/>
                </a:solidFill>
                <a:latin typeface="Segoe UI" panose="020B0502040204020203" pitchFamily="34" charset="0"/>
              </a:rPr>
              <a:t>. </a:t>
            </a:r>
          </a:p>
          <a:p>
            <a:endParaRPr lang="en-US" dirty="0"/>
          </a:p>
          <a:p>
            <a:r>
              <a:rPr lang="en-US" sz="1200" b="1" i="0" u="none" strike="noStrike" baseline="0" dirty="0">
                <a:solidFill>
                  <a:srgbClr val="000000"/>
                </a:solidFill>
                <a:latin typeface="Segoe UI" panose="020B0502040204020203" pitchFamily="34" charset="0"/>
              </a:rPr>
              <a:t>Model-driven apps </a:t>
            </a:r>
            <a:r>
              <a:rPr lang="en-US" sz="1200" b="0" i="0" u="none" strike="noStrike" baseline="0" dirty="0">
                <a:solidFill>
                  <a:srgbClr val="000000"/>
                </a:solidFill>
                <a:latin typeface="Segoe UI" panose="020B0502040204020203" pitchFamily="34" charset="0"/>
              </a:rPr>
              <a:t>require a CDS database and are built on top of the data modeled in that database instance. Model-driven apps materialize views and detail screens based on the data structure. Model-driven apps are mobile friendly and in responsive layout out-of-the box and allow business process flow guidance, which in general leads to them being used for heavy data maintenance or backend operating teams </a:t>
            </a:r>
          </a:p>
          <a:p>
            <a:r>
              <a:rPr lang="en-US" sz="1200" b="1" i="0" u="none" strike="noStrike" baseline="0" dirty="0">
                <a:solidFill>
                  <a:srgbClr val="000000"/>
                </a:solidFill>
                <a:latin typeface="Segoe UI" panose="020B0502040204020203" pitchFamily="34" charset="0"/>
              </a:rPr>
              <a:t>Canvas apps </a:t>
            </a:r>
            <a:r>
              <a:rPr lang="en-US" sz="1200" b="0" i="0" u="none" strike="noStrike" baseline="0" dirty="0">
                <a:solidFill>
                  <a:srgbClr val="000000"/>
                </a:solidFill>
                <a:latin typeface="Segoe UI" panose="020B0502040204020203" pitchFamily="34" charset="0"/>
              </a:rPr>
              <a:t>on the other hand can be built with or without a CDS database. They use connectors to access data and services. Canvas apps can start from a blank screen like an artist’s canvas and the creator manually lays out each screen. This allows the creator to have complete control of placement of controls on the canvas. Therefore, in many use cases they are for pixel-perfect designed applications that for instance are used by field workers from their mobile devices. </a:t>
            </a:r>
          </a:p>
          <a:p>
            <a:r>
              <a:rPr lang="en-US" sz="1200" b="1" i="0" u="none" strike="noStrike" baseline="0" dirty="0">
                <a:solidFill>
                  <a:srgbClr val="000000"/>
                </a:solidFill>
                <a:latin typeface="Segoe UI" panose="020B0502040204020203" pitchFamily="34" charset="0"/>
              </a:rPr>
              <a:t>Power Apps portals </a:t>
            </a:r>
            <a:r>
              <a:rPr lang="en-US" sz="1200" b="0" i="0" u="none" strike="noStrike" baseline="0" dirty="0">
                <a:solidFill>
                  <a:srgbClr val="000000"/>
                </a:solidFill>
                <a:latin typeface="Segoe UI" panose="020B0502040204020203" pitchFamily="34" charset="0"/>
              </a:rPr>
              <a:t>are responsive websites that allow external users to interact with data stored in the CDS of the environment where the portal has been deployed. Allowing customers and partners to work with CDS data either anonymously or using commercial login providers including a variety of industry standard protocols like SAML2, OpenID Connect and WS-Fed. In order to use Power Apps portals a Common Data Service must be provisioned in the environment. </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7708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Power Automate is an online workflow service that allows automating tasks across multiple services using connectors or UI automation.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r>
              <a:rPr lang="en-US" sz="1800" b="1" i="0" u="none" strike="noStrike" baseline="0" dirty="0">
                <a:solidFill>
                  <a:srgbClr val="000000"/>
                </a:solidFill>
                <a:latin typeface="Segoe UI" panose="020B0502040204020203" pitchFamily="34" charset="0"/>
              </a:rPr>
              <a:t>Power Automate flows </a:t>
            </a:r>
            <a:r>
              <a:rPr lang="en-US" sz="1800" b="0" i="0" u="none" strike="noStrike" baseline="0" dirty="0">
                <a:solidFill>
                  <a:srgbClr val="000000"/>
                </a:solidFill>
                <a:latin typeface="Segoe UI" panose="020B0502040204020203" pitchFamily="34" charset="0"/>
              </a:rPr>
              <a:t>are started when a triggering event occurs, there are three types of triggers </a:t>
            </a:r>
          </a:p>
          <a:p>
            <a:r>
              <a:rPr lang="en-US" sz="1800" b="0" i="0" u="none" strike="noStrike" baseline="0" dirty="0">
                <a:solidFill>
                  <a:srgbClr val="000000"/>
                </a:solidFill>
                <a:latin typeface="Wingdings" panose="05000000000000000000" pitchFamily="2" charset="2"/>
              </a:rPr>
              <a:t>▪ </a:t>
            </a:r>
            <a:r>
              <a:rPr lang="en-US" sz="1800" b="0" i="0" u="none" strike="noStrike" baseline="0" dirty="0">
                <a:solidFill>
                  <a:srgbClr val="000000"/>
                </a:solidFill>
                <a:latin typeface="Segoe UI" panose="020B0502040204020203" pitchFamily="34" charset="0"/>
              </a:rPr>
              <a:t>Automated (When an event occurs) </a:t>
            </a:r>
          </a:p>
          <a:p>
            <a:r>
              <a:rPr lang="en-US" sz="1800" b="0" i="0" u="none" strike="noStrike" baseline="0" dirty="0">
                <a:solidFill>
                  <a:srgbClr val="000000"/>
                </a:solidFill>
                <a:latin typeface="Wingdings" panose="05000000000000000000" pitchFamily="2" charset="2"/>
              </a:rPr>
              <a:t>▪ </a:t>
            </a:r>
            <a:r>
              <a:rPr lang="en-US" sz="1800" b="0" i="0" u="none" strike="noStrike" baseline="0" dirty="0">
                <a:solidFill>
                  <a:srgbClr val="000000"/>
                </a:solidFill>
                <a:latin typeface="Segoe UI" panose="020B0502040204020203" pitchFamily="34" charset="0"/>
              </a:rPr>
              <a:t>Scheduled (Recurrence) </a:t>
            </a:r>
          </a:p>
          <a:p>
            <a:r>
              <a:rPr lang="en-US" sz="1800" b="0" i="0" u="none" strike="noStrike" baseline="0" dirty="0">
                <a:solidFill>
                  <a:srgbClr val="000000"/>
                </a:solidFill>
                <a:latin typeface="Wingdings" panose="05000000000000000000" pitchFamily="2" charset="2"/>
              </a:rPr>
              <a:t>▪ </a:t>
            </a:r>
            <a:r>
              <a:rPr lang="en-US" sz="1800" b="0" i="0" u="none" strike="noStrike" baseline="0" dirty="0">
                <a:solidFill>
                  <a:srgbClr val="000000"/>
                </a:solidFill>
                <a:latin typeface="Segoe UI" panose="020B0502040204020203" pitchFamily="34" charset="0"/>
              </a:rPr>
              <a:t>Instant (Button click) </a:t>
            </a:r>
          </a:p>
          <a:p>
            <a:endParaRPr lang="en-US" sz="1800" b="0" i="0" u="none" strike="noStrike" baseline="0" dirty="0">
              <a:solidFill>
                <a:srgbClr val="000000"/>
              </a:solidFill>
              <a:latin typeface="Segoe UI" panose="020B0502040204020203" pitchFamily="34" charset="0"/>
            </a:endParaRPr>
          </a:p>
          <a:p>
            <a:r>
              <a:rPr lang="en-US" sz="1800" b="0" i="0" u="none" strike="noStrike" baseline="0" dirty="0">
                <a:solidFill>
                  <a:srgbClr val="000000"/>
                </a:solidFill>
                <a:latin typeface="Segoe UI" panose="020B0502040204020203" pitchFamily="34" charset="0"/>
              </a:rPr>
              <a:t>Once triggered, the flow proceeds to execute the actions defined in the flow. Conditions are used to guide the flow to the proper actions. </a:t>
            </a:r>
          </a:p>
          <a:p>
            <a:endParaRPr lang="en-US" sz="1800" b="0" i="0" u="none" strike="noStrike" baseline="0" dirty="0">
              <a:solidFill>
                <a:srgbClr val="000000"/>
              </a:solidFill>
              <a:latin typeface="Segoe UI" panose="020B0502040204020203" pitchFamily="34" charset="0"/>
            </a:endParaRPr>
          </a:p>
          <a:p>
            <a:r>
              <a:rPr lang="en-US" sz="1800" b="1" i="0" u="none" strike="noStrike" baseline="0" dirty="0">
                <a:solidFill>
                  <a:srgbClr val="742774"/>
                </a:solidFill>
                <a:latin typeface="Segoe UI" panose="020B0502040204020203" pitchFamily="34" charset="0"/>
              </a:rPr>
              <a:t>Business process flows (BPF) </a:t>
            </a:r>
            <a:r>
              <a:rPr lang="en-US" sz="1800" b="0" i="0" u="none" strike="noStrike" baseline="0" dirty="0">
                <a:solidFill>
                  <a:srgbClr val="000000"/>
                </a:solidFill>
                <a:latin typeface="Segoe UI" panose="020B0502040204020203" pitchFamily="34" charset="0"/>
              </a:rPr>
              <a:t>can be used to guide a user through an interactive process.</a:t>
            </a:r>
          </a:p>
          <a:p>
            <a:endParaRPr lang="en-US" sz="1800" b="0" i="0" u="none" strike="noStrike" baseline="0" dirty="0">
              <a:solidFill>
                <a:srgbClr val="000000"/>
              </a:solidFill>
              <a:latin typeface="Segoe UI" panose="020B0502040204020203" pitchFamily="34" charset="0"/>
            </a:endParaRPr>
          </a:p>
          <a:p>
            <a:r>
              <a:rPr lang="en-US" sz="1800" b="0" i="0" u="none" strike="noStrike" baseline="0" dirty="0">
                <a:solidFill>
                  <a:srgbClr val="000000"/>
                </a:solidFill>
                <a:latin typeface="Segoe UI" panose="020B0502040204020203" pitchFamily="34" charset="0"/>
              </a:rPr>
              <a:t>Power Automate Desktop – repetitive tasks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9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953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9256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5953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4/13/2023 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57800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9.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206736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1654745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87227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720229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65949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7"/>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086656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37766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50216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95969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31744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dirty="0"/>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560062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2261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7890753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4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20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17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1838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829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62959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84358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6286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dirty="0"/>
              <a:t>Click to edit Master title style</a:t>
            </a:r>
          </a:p>
        </p:txBody>
      </p:sp>
    </p:spTree>
    <p:extLst>
      <p:ext uri="{BB962C8B-B14F-4D97-AF65-F5344CB8AC3E}">
        <p14:creationId xmlns:p14="http://schemas.microsoft.com/office/powerpoint/2010/main" val="22736308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69861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8246934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2749764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55242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50386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4122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89549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89044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79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68003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dirty="0"/>
              <a:t>Speaker name</a:t>
            </a:r>
          </a:p>
        </p:txBody>
      </p:sp>
    </p:spTree>
    <p:extLst>
      <p:ext uri="{BB962C8B-B14F-4D97-AF65-F5344CB8AC3E}">
        <p14:creationId xmlns:p14="http://schemas.microsoft.com/office/powerpoint/2010/main" val="989283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dirty="0"/>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163031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4534288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6769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394099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323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254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071215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162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dirty="0"/>
              <a:t>Click to edit </a:t>
            </a:r>
            <a:br>
              <a:rPr lang="en-US" dirty="0"/>
            </a:br>
            <a:r>
              <a:rPr lang="en-US" dirty="0"/>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dirty="0"/>
              <a:t>Click to edit Master text styles</a:t>
            </a:r>
          </a:p>
        </p:txBody>
      </p:sp>
    </p:spTree>
    <p:extLst>
      <p:ext uri="{BB962C8B-B14F-4D97-AF65-F5344CB8AC3E}">
        <p14:creationId xmlns:p14="http://schemas.microsoft.com/office/powerpoint/2010/main" val="17943906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dirty="0"/>
              <a:t>Click to edit </a:t>
            </a:r>
            <a:br>
              <a:rPr lang="en-US" dirty="0"/>
            </a:br>
            <a:r>
              <a:rPr lang="en-US" dirty="0"/>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dirty="0"/>
              <a:t>Click to edit Master text styles</a:t>
            </a:r>
          </a:p>
        </p:txBody>
      </p:sp>
    </p:spTree>
    <p:extLst>
      <p:ext uri="{BB962C8B-B14F-4D97-AF65-F5344CB8AC3E}">
        <p14:creationId xmlns:p14="http://schemas.microsoft.com/office/powerpoint/2010/main" val="33732585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606792" y="1476691"/>
            <a:ext cx="4515814" cy="2839669"/>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44332328-F766-46A3-AACB-BC71B5B971AB}"/>
              </a:ext>
              <a:ext uri="{C183D7F6-B498-43B3-948B-1728B52AA6E4}">
                <adec:decorative xmlns:adec="http://schemas.microsoft.com/office/drawing/2017/decorative" val="1"/>
              </a:ext>
            </a:extLst>
          </p:cNvPr>
          <p:cNvSpPr/>
          <p:nvPr userDrawn="1"/>
        </p:nvSpPr>
        <p:spPr bwMode="auto">
          <a:xfrm>
            <a:off x="6402908" y="1476691"/>
            <a:ext cx="4515814" cy="2839669"/>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5402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4.16667E-6 -2.22222E-6 L 4.16667E-6 0.06227 " pathEditMode="relative" rAng="0" ptsTypes="AA">
                                      <p:cBhvr>
                                        <p:cTn id="9" dur="500" spd="-100000" fill="hold"/>
                                        <p:tgtEl>
                                          <p:spTgt spid="14"/>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100"/>
                                  </p:stCondLst>
                                  <p:childTnLst>
                                    <p:animMotion origin="layout" path="M 3.54167E-6 -2.22222E-6 L 3.54167E-6 0.06227 " pathEditMode="relative" rAng="0" ptsTypes="AA">
                                      <p:cBhvr>
                                        <p:cTn id="14" dur="500" spd="-100000" fill="hold"/>
                                        <p:tgtEl>
                                          <p:spTgt spid="13"/>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3" grpId="0" animBg="1"/>
      <p:bldP spid="13"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30651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8245643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40825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dirty="0"/>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1519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6056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dirty="0"/>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dirty="0"/>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4359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0344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4252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37777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70569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244867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00469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1150" y="315628"/>
            <a:ext cx="11582400" cy="403137"/>
          </a:xfrm>
        </p:spPr>
        <p:txBody>
          <a:bodyPr wrap="square" lIns="0" tIns="0" rIns="0" bIns="0" anchor="ctr">
            <a:noAutofit/>
          </a:bodyPr>
          <a:lstStyle>
            <a:lvl1pPr>
              <a:lnSpc>
                <a:spcPts val="3137"/>
              </a:lnSpc>
              <a:defRPr sz="3200" strike="noStrike">
                <a:solidFill>
                  <a:schemeClr val="tx1"/>
                </a:solidFill>
                <a:latin typeface="+mj-lt"/>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09583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38102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054" y="598428"/>
            <a:ext cx="620850" cy="424248"/>
          </a:xfrm>
          <a:prstGeom prst="rect">
            <a:avLst/>
          </a:prstGeom>
        </p:spPr>
      </p:pic>
    </p:spTree>
    <p:extLst>
      <p:ext uri="{BB962C8B-B14F-4D97-AF65-F5344CB8AC3E}">
        <p14:creationId xmlns:p14="http://schemas.microsoft.com/office/powerpoint/2010/main" val="306912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3401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77829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35471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314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029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598497" y="593302"/>
            <a:ext cx="628688" cy="477610"/>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952232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61652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57060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3240390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3018841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770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1805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525" y="479781"/>
            <a:ext cx="702706" cy="702706"/>
          </a:xfrm>
          <a:prstGeom prst="rect">
            <a:avLst/>
          </a:prstGeom>
        </p:spPr>
      </p:pic>
    </p:spTree>
    <p:extLst>
      <p:ext uri="{BB962C8B-B14F-4D97-AF65-F5344CB8AC3E}">
        <p14:creationId xmlns:p14="http://schemas.microsoft.com/office/powerpoint/2010/main" val="3535803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20619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90843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1657693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710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904391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1786" y="453929"/>
            <a:ext cx="676656" cy="676656"/>
          </a:xfrm>
          <a:prstGeom prst="rect">
            <a:avLst/>
          </a:prstGeom>
        </p:spPr>
      </p:pic>
    </p:spTree>
    <p:extLst>
      <p:ext uri="{BB962C8B-B14F-4D97-AF65-F5344CB8AC3E}">
        <p14:creationId xmlns:p14="http://schemas.microsoft.com/office/powerpoint/2010/main" val="210602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58906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dirty="0"/>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2578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dirty="0"/>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46560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spTree>
    <p:extLst>
      <p:ext uri="{BB962C8B-B14F-4D97-AF65-F5344CB8AC3E}">
        <p14:creationId xmlns:p14="http://schemas.microsoft.com/office/powerpoint/2010/main" val="975459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dirty="0"/>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0628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206101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15931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830001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81765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0078D3"/>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3038857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marL="0" marR="0" lvl="0" indent="0" algn="ctr" defTabSz="91399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3" cy="1609608"/>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85"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2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6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4015584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5268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300" y="188149"/>
            <a:ext cx="9629469" cy="932731"/>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301" y="1216743"/>
            <a:ext cx="11172825" cy="17046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fld id="{15037BA5-8E01-4CB5-8EE0-46C5A280E605}" type="datetime1">
              <a:rPr lang="en-GB" smtClean="0"/>
              <a:t>13/04/2023</a:t>
            </a:fld>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1" y="427704"/>
            <a:ext cx="1665340" cy="381989"/>
          </a:xfrm>
          <a:prstGeom prst="rect">
            <a:avLst/>
          </a:prstGeom>
        </p:spPr>
      </p:pic>
    </p:spTree>
    <p:extLst>
      <p:ext uri="{BB962C8B-B14F-4D97-AF65-F5344CB8AC3E}">
        <p14:creationId xmlns:p14="http://schemas.microsoft.com/office/powerpoint/2010/main" val="344615447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fld id="{D9E9544E-67D3-4F47-B19C-9CB0C4875B85}" type="datetime1">
              <a:rPr lang="en-GB" smtClean="0"/>
              <a:t>13/04/2023</a:t>
            </a:fld>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0302369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584200" y="1435498"/>
            <a:ext cx="11018520" cy="17045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7735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584200" y="1435498"/>
            <a:ext cx="11018520" cy="17045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3901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733342"/>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984679258"/>
      </p:ext>
    </p:extLst>
  </p:cSld>
  <p:clrMapOvr>
    <a:masterClrMapping/>
  </p:clrMapOvr>
  <p:transition spd="slow">
    <p:push/>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066854"/>
            <a:ext cx="4167887" cy="1466684"/>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423276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17365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lvl1pPr>
              <a:defRPr sz="4800"/>
            </a:lvl1pPr>
          </a:lstStyle>
          <a:p>
            <a:r>
              <a:rPr lang="en-US" dirty="0"/>
              <a:t>Click To Edit Master Title Style</a:t>
            </a:r>
          </a:p>
        </p:txBody>
      </p:sp>
    </p:spTree>
    <p:extLst>
      <p:ext uri="{BB962C8B-B14F-4D97-AF65-F5344CB8AC3E}">
        <p14:creationId xmlns:p14="http://schemas.microsoft.com/office/powerpoint/2010/main" val="33789933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73334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861472"/>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3383944"/>
      </p:ext>
    </p:extLst>
  </p:cSld>
  <p:clrMapOvr>
    <a:masterClrMapping/>
  </p:clrMapOvr>
  <p:transition spd="slow">
    <p:push/>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702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66487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AEAEA"/>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600308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5350509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660789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0278932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9328463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928015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9723324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780959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6267450" cy="29337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5438878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resentation Title scree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31298AE-8545-46CF-B0CC-FF913DA97DFA}"/>
              </a:ext>
            </a:extLst>
          </p:cNvPr>
          <p:cNvSpPr/>
          <p:nvPr userDrawn="1"/>
        </p:nvSpPr>
        <p:spPr bwMode="auto">
          <a:xfrm>
            <a:off x="0" y="3"/>
            <a:ext cx="11544738" cy="6857998"/>
          </a:xfrm>
          <a:custGeom>
            <a:avLst/>
            <a:gdLst>
              <a:gd name="connsiteX0" fmla="*/ 0 w 11544738"/>
              <a:gd name="connsiteY0" fmla="*/ 0 h 6857998"/>
              <a:gd name="connsiteX1" fmla="*/ 8115738 w 11544738"/>
              <a:gd name="connsiteY1" fmla="*/ 0 h 6857998"/>
              <a:gd name="connsiteX2" fmla="*/ 11544738 w 11544738"/>
              <a:gd name="connsiteY2" fmla="*/ 6857998 h 6857998"/>
              <a:gd name="connsiteX3" fmla="*/ 0 w 11544738"/>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544738" h="6857998">
                <a:moveTo>
                  <a:pt x="0" y="0"/>
                </a:moveTo>
                <a:lnTo>
                  <a:pt x="8115738" y="0"/>
                </a:lnTo>
                <a:lnTo>
                  <a:pt x="11544738" y="6857998"/>
                </a:lnTo>
                <a:lnTo>
                  <a:pt x="0" y="685799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a:extLst>
              <a:ext uri="{FF2B5EF4-FFF2-40B4-BE49-F238E27FC236}">
                <a16:creationId xmlns:a16="http://schemas.microsoft.com/office/drawing/2014/main" id="{1BDC90D9-3C8D-444D-83EC-CD8A5FC33FB1}"/>
              </a:ext>
            </a:extLst>
          </p:cNvPr>
          <p:cNvSpPr>
            <a:spLocks noGrp="1"/>
          </p:cNvSpPr>
          <p:nvPr>
            <p:ph type="body" sz="quarter" idx="10" hasCustomPrompt="1"/>
          </p:nvPr>
        </p:nvSpPr>
        <p:spPr>
          <a:xfrm>
            <a:off x="304800" y="2905011"/>
            <a:ext cx="9303657" cy="1047979"/>
          </a:xfrm>
          <a:prstGeom prst="rect">
            <a:avLst/>
          </a:prstGeom>
        </p:spPr>
        <p:txBody>
          <a:bodyPr rIns="0"/>
          <a:lstStyle>
            <a:lvl1pPr marL="0" indent="0">
              <a:lnSpc>
                <a:spcPct val="85000"/>
              </a:lnSpc>
              <a:buNone/>
              <a:defRPr sz="6600">
                <a:solidFill>
                  <a:srgbClr val="191919"/>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grpSp>
        <p:nvGrpSpPr>
          <p:cNvPr id="2" name="Group 1">
            <a:extLst>
              <a:ext uri="{FF2B5EF4-FFF2-40B4-BE49-F238E27FC236}">
                <a16:creationId xmlns:a16="http://schemas.microsoft.com/office/drawing/2014/main" id="{693CABF6-6C23-45CB-A82B-5778552FEA40}"/>
              </a:ext>
            </a:extLst>
          </p:cNvPr>
          <p:cNvGrpSpPr/>
          <p:nvPr userDrawn="1"/>
        </p:nvGrpSpPr>
        <p:grpSpPr>
          <a:xfrm>
            <a:off x="8432904" y="-1"/>
            <a:ext cx="3759097" cy="6937827"/>
            <a:chOff x="8432904" y="-1"/>
            <a:chExt cx="3759097" cy="6937827"/>
          </a:xfrm>
        </p:grpSpPr>
        <p:sp>
          <p:nvSpPr>
            <p:cNvPr id="12" name="Freeform: Shape 11">
              <a:extLst>
                <a:ext uri="{FF2B5EF4-FFF2-40B4-BE49-F238E27FC236}">
                  <a16:creationId xmlns:a16="http://schemas.microsoft.com/office/drawing/2014/main" id="{A0F3375A-EA0A-4B6C-B416-32323977D957}"/>
                </a:ext>
              </a:extLst>
            </p:cNvPr>
            <p:cNvSpPr/>
            <p:nvPr userDrawn="1"/>
          </p:nvSpPr>
          <p:spPr bwMode="auto">
            <a:xfrm>
              <a:off x="8432904" y="0"/>
              <a:ext cx="3759096" cy="6858001"/>
            </a:xfrm>
            <a:custGeom>
              <a:avLst/>
              <a:gdLst>
                <a:gd name="connsiteX0" fmla="*/ 0 w 3759096"/>
                <a:gd name="connsiteY0" fmla="*/ 0 h 6858001"/>
                <a:gd name="connsiteX1" fmla="*/ 3759096 w 3759096"/>
                <a:gd name="connsiteY1" fmla="*/ 0 h 6858001"/>
                <a:gd name="connsiteX2" fmla="*/ 3759096 w 3759096"/>
                <a:gd name="connsiteY2" fmla="*/ 6858001 h 6858001"/>
                <a:gd name="connsiteX3" fmla="*/ 3429001 w 3759096"/>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3759096" h="6858001">
                  <a:moveTo>
                    <a:pt x="0" y="0"/>
                  </a:moveTo>
                  <a:lnTo>
                    <a:pt x="3759096" y="0"/>
                  </a:lnTo>
                  <a:lnTo>
                    <a:pt x="3759096" y="6858001"/>
                  </a:lnTo>
                  <a:lnTo>
                    <a:pt x="3429001" y="6858001"/>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6159FBF1-5535-4F07-9EA4-B3AD92347DAC}"/>
                </a:ext>
              </a:extLst>
            </p:cNvPr>
            <p:cNvSpPr/>
            <p:nvPr userDrawn="1"/>
          </p:nvSpPr>
          <p:spPr bwMode="auto">
            <a:xfrm>
              <a:off x="8957778" y="0"/>
              <a:ext cx="3234223" cy="6468445"/>
            </a:xfrm>
            <a:custGeom>
              <a:avLst/>
              <a:gdLst>
                <a:gd name="connsiteX0" fmla="*/ 0 w 3234223"/>
                <a:gd name="connsiteY0" fmla="*/ 0 h 6468445"/>
                <a:gd name="connsiteX1" fmla="*/ 3234223 w 3234223"/>
                <a:gd name="connsiteY1" fmla="*/ 0 h 6468445"/>
                <a:gd name="connsiteX2" fmla="*/ 3234223 w 3234223"/>
                <a:gd name="connsiteY2" fmla="*/ 6468445 h 6468445"/>
              </a:gdLst>
              <a:ahLst/>
              <a:cxnLst>
                <a:cxn ang="0">
                  <a:pos x="connsiteX0" y="connsiteY0"/>
                </a:cxn>
                <a:cxn ang="0">
                  <a:pos x="connsiteX1" y="connsiteY1"/>
                </a:cxn>
                <a:cxn ang="0">
                  <a:pos x="connsiteX2" y="connsiteY2"/>
                </a:cxn>
              </a:cxnLst>
              <a:rect l="l" t="t" r="r" b="b"/>
              <a:pathLst>
                <a:path w="3234223" h="6468445">
                  <a:moveTo>
                    <a:pt x="0" y="0"/>
                  </a:moveTo>
                  <a:lnTo>
                    <a:pt x="3234223" y="0"/>
                  </a:lnTo>
                  <a:lnTo>
                    <a:pt x="3234223" y="6468445"/>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9C444AE6-1522-4D98-AA61-02A512E0D02F}"/>
                </a:ext>
              </a:extLst>
            </p:cNvPr>
            <p:cNvSpPr/>
            <p:nvPr userDrawn="1"/>
          </p:nvSpPr>
          <p:spPr bwMode="auto">
            <a:xfrm>
              <a:off x="8723087" y="-1"/>
              <a:ext cx="3468914" cy="6937827"/>
            </a:xfrm>
            <a:custGeom>
              <a:avLst/>
              <a:gdLst>
                <a:gd name="connsiteX0" fmla="*/ 0 w 3234223"/>
                <a:gd name="connsiteY0" fmla="*/ 0 h 6468445"/>
                <a:gd name="connsiteX1" fmla="*/ 3234223 w 3234223"/>
                <a:gd name="connsiteY1" fmla="*/ 0 h 6468445"/>
                <a:gd name="connsiteX2" fmla="*/ 3234223 w 3234223"/>
                <a:gd name="connsiteY2" fmla="*/ 6468445 h 6468445"/>
              </a:gdLst>
              <a:ahLst/>
              <a:cxnLst>
                <a:cxn ang="0">
                  <a:pos x="connsiteX0" y="connsiteY0"/>
                </a:cxn>
                <a:cxn ang="0">
                  <a:pos x="connsiteX1" y="connsiteY1"/>
                </a:cxn>
                <a:cxn ang="0">
                  <a:pos x="connsiteX2" y="connsiteY2"/>
                </a:cxn>
              </a:cxnLst>
              <a:rect l="l" t="t" r="r" b="b"/>
              <a:pathLst>
                <a:path w="3234223" h="6468445">
                  <a:moveTo>
                    <a:pt x="0" y="0"/>
                  </a:moveTo>
                  <a:lnTo>
                    <a:pt x="3234223" y="0"/>
                  </a:lnTo>
                  <a:lnTo>
                    <a:pt x="3234223" y="6468445"/>
                  </a:lnTo>
                  <a:close/>
                </a:path>
              </a:pathLst>
            </a:custGeom>
            <a:solidFill>
              <a:srgbClr val="191919">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888EC89-0244-4561-8EBA-BA3963BDE696}"/>
                </a:ext>
              </a:extLst>
            </p:cNvPr>
            <p:cNvSpPr/>
            <p:nvPr userDrawn="1"/>
          </p:nvSpPr>
          <p:spPr bwMode="auto">
            <a:xfrm>
              <a:off x="9419773" y="-1"/>
              <a:ext cx="2772226" cy="5544452"/>
            </a:xfrm>
            <a:custGeom>
              <a:avLst/>
              <a:gdLst>
                <a:gd name="connsiteX0" fmla="*/ 0 w 2772226"/>
                <a:gd name="connsiteY0" fmla="*/ 0 h 5544452"/>
                <a:gd name="connsiteX1" fmla="*/ 2772226 w 2772226"/>
                <a:gd name="connsiteY1" fmla="*/ 0 h 5544452"/>
                <a:gd name="connsiteX2" fmla="*/ 2772226 w 2772226"/>
                <a:gd name="connsiteY2" fmla="*/ 5544452 h 5544452"/>
              </a:gdLst>
              <a:ahLst/>
              <a:cxnLst>
                <a:cxn ang="0">
                  <a:pos x="connsiteX0" y="connsiteY0"/>
                </a:cxn>
                <a:cxn ang="0">
                  <a:pos x="connsiteX1" y="connsiteY1"/>
                </a:cxn>
                <a:cxn ang="0">
                  <a:pos x="connsiteX2" y="connsiteY2"/>
                </a:cxn>
              </a:cxnLst>
              <a:rect l="l" t="t" r="r" b="b"/>
              <a:pathLst>
                <a:path w="2772226" h="5544452">
                  <a:moveTo>
                    <a:pt x="0" y="0"/>
                  </a:moveTo>
                  <a:lnTo>
                    <a:pt x="2772226" y="0"/>
                  </a:lnTo>
                  <a:lnTo>
                    <a:pt x="2772226" y="554445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descr="A picture containing drawing&#10;&#10;Description automatically generated">
            <a:extLst>
              <a:ext uri="{FF2B5EF4-FFF2-40B4-BE49-F238E27FC236}">
                <a16:creationId xmlns:a16="http://schemas.microsoft.com/office/drawing/2014/main" id="{DAEA4FD6-CFFE-4665-9C7B-93C6B9B29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8450" y="293370"/>
            <a:ext cx="2997420" cy="302132"/>
          </a:xfrm>
          <a:prstGeom prst="rect">
            <a:avLst/>
          </a:prstGeom>
        </p:spPr>
      </p:pic>
    </p:spTree>
    <p:extLst>
      <p:ext uri="{BB962C8B-B14F-4D97-AF65-F5344CB8AC3E}">
        <p14:creationId xmlns:p14="http://schemas.microsoft.com/office/powerpoint/2010/main" val="178666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pic>
        <p:nvPicPr>
          <p:cNvPr id="10" name="MS logo gray - EMF" descr="Microsoft logo, gray text version">
            <a:extLst>
              <a:ext uri="{FF2B5EF4-FFF2-40B4-BE49-F238E27FC236}">
                <a16:creationId xmlns:a16="http://schemas.microsoft.com/office/drawing/2014/main" id="{E646AC3F-5B31-4328-ADCD-8FCA096AF7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04186" y="304483"/>
            <a:ext cx="1366440" cy="292608"/>
          </a:xfrm>
          <a:prstGeom prst="rect">
            <a:avLst/>
          </a:prstGeom>
        </p:spPr>
      </p:pic>
      <p:grpSp>
        <p:nvGrpSpPr>
          <p:cNvPr id="13" name="Group 12">
            <a:extLst>
              <a:ext uri="{FF2B5EF4-FFF2-40B4-BE49-F238E27FC236}">
                <a16:creationId xmlns:a16="http://schemas.microsoft.com/office/drawing/2014/main" id="{5EC67EE7-DF85-40E4-81E6-2AD5A50CDB4F}"/>
              </a:ext>
            </a:extLst>
          </p:cNvPr>
          <p:cNvGrpSpPr/>
          <p:nvPr userDrawn="1"/>
        </p:nvGrpSpPr>
        <p:grpSpPr>
          <a:xfrm>
            <a:off x="8889914" y="-1044781"/>
            <a:ext cx="3662371" cy="5637053"/>
            <a:chOff x="8889914" y="-1044781"/>
            <a:chExt cx="3662371" cy="5637053"/>
          </a:xfrm>
        </p:grpSpPr>
        <p:sp>
          <p:nvSpPr>
            <p:cNvPr id="14" name="Freeform: Shape 13">
              <a:extLst>
                <a:ext uri="{FF2B5EF4-FFF2-40B4-BE49-F238E27FC236}">
                  <a16:creationId xmlns:a16="http://schemas.microsoft.com/office/drawing/2014/main" id="{C3149510-BD65-48E0-AB86-9F4E52A60713}"/>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1BB35E73-1E8A-4FD3-BA3D-A7A9E46F0C69}"/>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A8ACDE7B-8F92-4A7C-8D04-3FAF6D4B7686}"/>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5B8B5F1-BA6C-444A-91E2-E261BAED2CCA}"/>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8196312-FED2-46BB-824F-F4B7402BF7B4}"/>
                </a:ext>
              </a:extLst>
            </p:cNvPr>
            <p:cNvCxnSpPr/>
            <p:nvPr userDrawn="1"/>
          </p:nvCxnSpPr>
          <p:spPr>
            <a:xfrm rot="20461902">
              <a:off x="8889914" y="-332613"/>
              <a:ext cx="1270000" cy="3131595"/>
            </a:xfrm>
            <a:prstGeom prst="line">
              <a:avLst/>
            </a:prstGeom>
            <a:ln w="12700" cap="rnd">
              <a:solidFill>
                <a:srgbClr val="74277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BAD0ED-DBB4-4CA0-A337-C49568E053A3}"/>
                </a:ext>
              </a:extLst>
            </p:cNvPr>
            <p:cNvCxnSpPr/>
            <p:nvPr userDrawn="1"/>
          </p:nvCxnSpPr>
          <p:spPr>
            <a:xfrm rot="20461902">
              <a:off x="10700710" y="1460677"/>
              <a:ext cx="1270000" cy="3131595"/>
            </a:xfrm>
            <a:prstGeom prst="line">
              <a:avLst/>
            </a:prstGeom>
            <a:ln w="12700" cap="rnd">
              <a:solidFill>
                <a:srgbClr val="19191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713933-B0FC-4C3C-BCED-4138A952D8B8}"/>
                </a:ext>
              </a:extLst>
            </p:cNvPr>
            <p:cNvCxnSpPr>
              <a:cxnSpLocks/>
            </p:cNvCxnSpPr>
            <p:nvPr userDrawn="1"/>
          </p:nvCxnSpPr>
          <p:spPr>
            <a:xfrm rot="20461902">
              <a:off x="9098843" y="-1044781"/>
              <a:ext cx="807717" cy="2014296"/>
            </a:xfrm>
            <a:prstGeom prst="line">
              <a:avLst/>
            </a:prstGeom>
            <a:ln w="12700" cap="rnd">
              <a:solidFill>
                <a:srgbClr val="CD98D9"/>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8149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resentation Title screen">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5C71CC2C-F0D6-421B-A960-4FEAF20620B4}"/>
              </a:ext>
              <a:ext uri="{C183D7F6-B498-43B3-948B-1728B52AA6E4}">
                <adec:decorative xmlns:adec="http://schemas.microsoft.com/office/drawing/2017/decorative" val="1"/>
              </a:ext>
            </a:extLst>
          </p:cNvPr>
          <p:cNvSpPr/>
          <p:nvPr userDrawn="1"/>
        </p:nvSpPr>
        <p:spPr bwMode="auto">
          <a:xfrm>
            <a:off x="0" y="3"/>
            <a:ext cx="12584094" cy="6857998"/>
          </a:xfrm>
          <a:custGeom>
            <a:avLst/>
            <a:gdLst>
              <a:gd name="connsiteX0" fmla="*/ 0 w 12584094"/>
              <a:gd name="connsiteY0" fmla="*/ 0 h 6857998"/>
              <a:gd name="connsiteX1" fmla="*/ 1074058 w 12584094"/>
              <a:gd name="connsiteY1" fmla="*/ 0 h 6857998"/>
              <a:gd name="connsiteX2" fmla="*/ 6075434 w 12584094"/>
              <a:gd name="connsiteY2" fmla="*/ 0 h 6857998"/>
              <a:gd name="connsiteX3" fmla="*/ 7149493 w 12584094"/>
              <a:gd name="connsiteY3" fmla="*/ 0 h 6857998"/>
              <a:gd name="connsiteX4" fmla="*/ 12191999 w 12584094"/>
              <a:gd name="connsiteY4" fmla="*/ 6363208 h 6857998"/>
              <a:gd name="connsiteX5" fmla="*/ 12191999 w 12584094"/>
              <a:gd name="connsiteY5" fmla="*/ 6857997 h 6857998"/>
              <a:gd name="connsiteX6" fmla="*/ 12584093 w 12584094"/>
              <a:gd name="connsiteY6" fmla="*/ 6857997 h 6857998"/>
              <a:gd name="connsiteX7" fmla="*/ 12584094 w 12584094"/>
              <a:gd name="connsiteY7" fmla="*/ 6857998 h 6857998"/>
              <a:gd name="connsiteX8" fmla="*/ 11510036 w 12584094"/>
              <a:gd name="connsiteY8" fmla="*/ 6857998 h 6857998"/>
              <a:gd name="connsiteX9" fmla="*/ 1074058 w 12584094"/>
              <a:gd name="connsiteY9" fmla="*/ 6857998 h 6857998"/>
              <a:gd name="connsiteX10" fmla="*/ 0 w 12584094"/>
              <a:gd name="connsiteY10"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4094" h="6857998">
                <a:moveTo>
                  <a:pt x="0" y="0"/>
                </a:moveTo>
                <a:lnTo>
                  <a:pt x="1074058" y="0"/>
                </a:lnTo>
                <a:lnTo>
                  <a:pt x="6075434" y="0"/>
                </a:lnTo>
                <a:lnTo>
                  <a:pt x="7149493" y="0"/>
                </a:lnTo>
                <a:lnTo>
                  <a:pt x="12191999" y="6363208"/>
                </a:lnTo>
                <a:lnTo>
                  <a:pt x="12191999" y="6857997"/>
                </a:lnTo>
                <a:lnTo>
                  <a:pt x="12584093" y="6857997"/>
                </a:lnTo>
                <a:lnTo>
                  <a:pt x="12584094" y="6857998"/>
                </a:lnTo>
                <a:lnTo>
                  <a:pt x="11510036" y="6857998"/>
                </a:lnTo>
                <a:lnTo>
                  <a:pt x="1074058"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Power Platform logo">
            <a:extLst>
              <a:ext uri="{FF2B5EF4-FFF2-40B4-BE49-F238E27FC236}">
                <a16:creationId xmlns:a16="http://schemas.microsoft.com/office/drawing/2014/main" id="{DAEA4FD6-CFFE-4665-9C7B-93C6B9B29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8450" y="293370"/>
            <a:ext cx="2997420" cy="302132"/>
          </a:xfrm>
          <a:prstGeom prst="rect">
            <a:avLst/>
          </a:prstGeom>
        </p:spPr>
      </p:pic>
      <p:grpSp>
        <p:nvGrpSpPr>
          <p:cNvPr id="4" name="Group 3">
            <a:extLst>
              <a:ext uri="{FF2B5EF4-FFF2-40B4-BE49-F238E27FC236}">
                <a16:creationId xmlns:a16="http://schemas.microsoft.com/office/drawing/2014/main" id="{BA2E4F08-23DC-481D-9261-DD1BB535816A}"/>
              </a:ext>
              <a:ext uri="{C183D7F6-B498-43B3-948B-1728B52AA6E4}">
                <adec:decorative xmlns:adec="http://schemas.microsoft.com/office/drawing/2017/decorative" val="1"/>
              </a:ext>
            </a:extLst>
          </p:cNvPr>
          <p:cNvGrpSpPr/>
          <p:nvPr userDrawn="1"/>
        </p:nvGrpSpPr>
        <p:grpSpPr>
          <a:xfrm>
            <a:off x="8300118" y="-445401"/>
            <a:ext cx="4293893" cy="6514619"/>
            <a:chOff x="8300118" y="-445401"/>
            <a:chExt cx="4293893" cy="6514619"/>
          </a:xfrm>
        </p:grpSpPr>
        <p:grpSp>
          <p:nvGrpSpPr>
            <p:cNvPr id="3" name="Group 2">
              <a:extLst>
                <a:ext uri="{FF2B5EF4-FFF2-40B4-BE49-F238E27FC236}">
                  <a16:creationId xmlns:a16="http://schemas.microsoft.com/office/drawing/2014/main" id="{2CFA41DA-7247-4093-8063-5EEAF380B757}"/>
                </a:ext>
              </a:extLst>
            </p:cNvPr>
            <p:cNvGrpSpPr/>
            <p:nvPr userDrawn="1"/>
          </p:nvGrpSpPr>
          <p:grpSpPr>
            <a:xfrm>
              <a:off x="8300118" y="-445401"/>
              <a:ext cx="3697645" cy="6514619"/>
              <a:chOff x="8300118" y="-445401"/>
              <a:chExt cx="3697645" cy="6514619"/>
            </a:xfrm>
          </p:grpSpPr>
          <p:sp>
            <p:nvSpPr>
              <p:cNvPr id="10" name="Freeform: Shape 9">
                <a:extLst>
                  <a:ext uri="{FF2B5EF4-FFF2-40B4-BE49-F238E27FC236}">
                    <a16:creationId xmlns:a16="http://schemas.microsoft.com/office/drawing/2014/main" id="{473735DE-E269-46B9-9952-14B2E6A4CB12}"/>
                  </a:ext>
                </a:extLst>
              </p:cNvPr>
              <p:cNvSpPr/>
              <p:nvPr userDrawn="1"/>
            </p:nvSpPr>
            <p:spPr bwMode="auto">
              <a:xfrm rot="20894098">
                <a:off x="8300118" y="-445401"/>
                <a:ext cx="3697645" cy="6514619"/>
              </a:xfrm>
              <a:custGeom>
                <a:avLst/>
                <a:gdLst>
                  <a:gd name="connsiteX0" fmla="*/ 3697645 w 3697645"/>
                  <a:gd name="connsiteY0" fmla="*/ 770123 h 6514619"/>
                  <a:gd name="connsiteX1" fmla="*/ 3697645 w 3697645"/>
                  <a:gd name="connsiteY1" fmla="*/ 4400406 h 6514619"/>
                  <a:gd name="connsiteX2" fmla="*/ 3257310 w 3697645"/>
                  <a:gd name="connsiteY2" fmla="*/ 6514619 h 6514619"/>
                  <a:gd name="connsiteX3" fmla="*/ 0 w 3697645"/>
                  <a:gd name="connsiteY3" fmla="*/ 0 h 6514619"/>
                </a:gdLst>
                <a:ahLst/>
                <a:cxnLst>
                  <a:cxn ang="0">
                    <a:pos x="connsiteX0" y="connsiteY0"/>
                  </a:cxn>
                  <a:cxn ang="0">
                    <a:pos x="connsiteX1" y="connsiteY1"/>
                  </a:cxn>
                  <a:cxn ang="0">
                    <a:pos x="connsiteX2" y="connsiteY2"/>
                  </a:cxn>
                  <a:cxn ang="0">
                    <a:pos x="connsiteX3" y="connsiteY3"/>
                  </a:cxn>
                </a:cxnLst>
                <a:rect l="l" t="t" r="r" b="b"/>
                <a:pathLst>
                  <a:path w="3697645" h="6514619">
                    <a:moveTo>
                      <a:pt x="3697645" y="770123"/>
                    </a:moveTo>
                    <a:lnTo>
                      <a:pt x="3697645" y="4400406"/>
                    </a:lnTo>
                    <a:lnTo>
                      <a:pt x="3257310" y="6514619"/>
                    </a:lnTo>
                    <a:lnTo>
                      <a:pt x="0" y="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05019832-C66A-4D4E-B77F-FA5767A3C4A0}"/>
                  </a:ext>
                </a:extLst>
              </p:cNvPr>
              <p:cNvSpPr/>
              <p:nvPr userDrawn="1"/>
            </p:nvSpPr>
            <p:spPr bwMode="auto">
              <a:xfrm rot="20894098">
                <a:off x="8747237" y="-377839"/>
                <a:ext cx="3111760" cy="5769046"/>
              </a:xfrm>
              <a:custGeom>
                <a:avLst/>
                <a:gdLst>
                  <a:gd name="connsiteX0" fmla="*/ 0 w 3111760"/>
                  <a:gd name="connsiteY0" fmla="*/ 0 h 5769046"/>
                  <a:gd name="connsiteX1" fmla="*/ 3111760 w 3111760"/>
                  <a:gd name="connsiteY1" fmla="*/ 648099 h 5769046"/>
                  <a:gd name="connsiteX2" fmla="*/ 3111760 w 3111760"/>
                  <a:gd name="connsiteY2" fmla="*/ 4678001 h 5769046"/>
                  <a:gd name="connsiteX3" fmla="*/ 2884523 w 3111760"/>
                  <a:gd name="connsiteY3" fmla="*/ 5769046 h 5769046"/>
                </a:gdLst>
                <a:ahLst/>
                <a:cxnLst>
                  <a:cxn ang="0">
                    <a:pos x="connsiteX0" y="connsiteY0"/>
                  </a:cxn>
                  <a:cxn ang="0">
                    <a:pos x="connsiteX1" y="connsiteY1"/>
                  </a:cxn>
                  <a:cxn ang="0">
                    <a:pos x="connsiteX2" y="connsiteY2"/>
                  </a:cxn>
                  <a:cxn ang="0">
                    <a:pos x="connsiteX3" y="connsiteY3"/>
                  </a:cxn>
                </a:cxnLst>
                <a:rect l="l" t="t" r="r" b="b"/>
                <a:pathLst>
                  <a:path w="3111760" h="5769046">
                    <a:moveTo>
                      <a:pt x="0" y="0"/>
                    </a:moveTo>
                    <a:lnTo>
                      <a:pt x="3111760" y="648099"/>
                    </a:lnTo>
                    <a:lnTo>
                      <a:pt x="3111760" y="4678001"/>
                    </a:lnTo>
                    <a:lnTo>
                      <a:pt x="2884523" y="576904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A49C397B-9204-4319-AD50-0CCE2AC87657}"/>
                </a:ext>
              </a:extLst>
            </p:cNvPr>
            <p:cNvSpPr/>
            <p:nvPr userDrawn="1"/>
          </p:nvSpPr>
          <p:spPr bwMode="auto">
            <a:xfrm rot="20894098">
              <a:off x="9193522" y="-399296"/>
              <a:ext cx="3400489" cy="5009354"/>
            </a:xfrm>
            <a:custGeom>
              <a:avLst/>
              <a:gdLst>
                <a:gd name="connsiteX0" fmla="*/ 0 w 3400489"/>
                <a:gd name="connsiteY0" fmla="*/ 0 h 5009354"/>
                <a:gd name="connsiteX1" fmla="*/ 3400489 w 3400489"/>
                <a:gd name="connsiteY1" fmla="*/ 708233 h 5009354"/>
                <a:gd name="connsiteX2" fmla="*/ 2504677 w 3400489"/>
                <a:gd name="connsiteY2" fmla="*/ 5009354 h 5009354"/>
              </a:gdLst>
              <a:ahLst/>
              <a:cxnLst>
                <a:cxn ang="0">
                  <a:pos x="connsiteX0" y="connsiteY0"/>
                </a:cxn>
                <a:cxn ang="0">
                  <a:pos x="connsiteX1" y="connsiteY1"/>
                </a:cxn>
                <a:cxn ang="0">
                  <a:pos x="connsiteX2" y="connsiteY2"/>
                </a:cxn>
              </a:cxnLst>
              <a:rect l="l" t="t" r="r" b="b"/>
              <a:pathLst>
                <a:path w="3400489" h="5009354">
                  <a:moveTo>
                    <a:pt x="0" y="0"/>
                  </a:moveTo>
                  <a:lnTo>
                    <a:pt x="3400489" y="708233"/>
                  </a:lnTo>
                  <a:lnTo>
                    <a:pt x="2504677" y="500935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32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04800" y="6432778"/>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latin typeface="+mn-lt"/>
                <a:cs typeface="Segoe UI" pitchFamily="34" charset="0"/>
              </a:rPr>
              <a:t>© Copyright Microsoft Corporation. All rights reserved. </a:t>
            </a:r>
          </a:p>
        </p:txBody>
      </p:sp>
      <p:grpSp>
        <p:nvGrpSpPr>
          <p:cNvPr id="28" name="Group 27">
            <a:extLst>
              <a:ext uri="{FF2B5EF4-FFF2-40B4-BE49-F238E27FC236}">
                <a16:creationId xmlns:a16="http://schemas.microsoft.com/office/drawing/2014/main" id="{BE5376D9-F628-4247-8C66-12BE3FADD920}"/>
              </a:ext>
            </a:extLst>
          </p:cNvPr>
          <p:cNvGrpSpPr/>
          <p:nvPr userDrawn="1"/>
        </p:nvGrpSpPr>
        <p:grpSpPr>
          <a:xfrm>
            <a:off x="9067446" y="-403294"/>
            <a:ext cx="3987936" cy="5235436"/>
            <a:chOff x="9067446" y="-403294"/>
            <a:chExt cx="3987936" cy="5235436"/>
          </a:xfrm>
        </p:grpSpPr>
        <p:sp>
          <p:nvSpPr>
            <p:cNvPr id="23" name="Freeform: Shape 22">
              <a:extLst>
                <a:ext uri="{FF2B5EF4-FFF2-40B4-BE49-F238E27FC236}">
                  <a16:creationId xmlns:a16="http://schemas.microsoft.com/office/drawing/2014/main" id="{5A733E21-AA43-4D79-A26D-7092B7D959B7}"/>
                </a:ext>
              </a:extLst>
            </p:cNvPr>
            <p:cNvSpPr/>
            <p:nvPr userDrawn="1"/>
          </p:nvSpPr>
          <p:spPr bwMode="auto">
            <a:xfrm rot="20906540">
              <a:off x="9067446" y="-403294"/>
              <a:ext cx="3495972" cy="5235436"/>
            </a:xfrm>
            <a:custGeom>
              <a:avLst/>
              <a:gdLst>
                <a:gd name="connsiteX0" fmla="*/ 0 w 3495972"/>
                <a:gd name="connsiteY0" fmla="*/ 0 h 5235436"/>
                <a:gd name="connsiteX1" fmla="*/ 3495972 w 3495972"/>
                <a:gd name="connsiteY1" fmla="*/ 714929 h 5235436"/>
                <a:gd name="connsiteX2" fmla="*/ 3495972 w 3495972"/>
                <a:gd name="connsiteY2" fmla="*/ 940807 h 5235436"/>
                <a:gd name="connsiteX3" fmla="*/ 2617718 w 3495972"/>
                <a:gd name="connsiteY3" fmla="*/ 5235436 h 5235436"/>
              </a:gdLst>
              <a:ahLst/>
              <a:cxnLst>
                <a:cxn ang="0">
                  <a:pos x="connsiteX0" y="connsiteY0"/>
                </a:cxn>
                <a:cxn ang="0">
                  <a:pos x="connsiteX1" y="connsiteY1"/>
                </a:cxn>
                <a:cxn ang="0">
                  <a:pos x="connsiteX2" y="connsiteY2"/>
                </a:cxn>
                <a:cxn ang="0">
                  <a:pos x="connsiteX3" y="connsiteY3"/>
                </a:cxn>
              </a:cxnLst>
              <a:rect l="l" t="t" r="r" b="b"/>
              <a:pathLst>
                <a:path w="3495972" h="5235436">
                  <a:moveTo>
                    <a:pt x="0" y="0"/>
                  </a:moveTo>
                  <a:lnTo>
                    <a:pt x="3495972" y="714929"/>
                  </a:lnTo>
                  <a:lnTo>
                    <a:pt x="3495972" y="940807"/>
                  </a:lnTo>
                  <a:lnTo>
                    <a:pt x="2617718" y="5235436"/>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314DBE8D-35D6-4360-8628-41E3DFEF77E8}"/>
                </a:ext>
              </a:extLst>
            </p:cNvPr>
            <p:cNvSpPr/>
            <p:nvPr userDrawn="1"/>
          </p:nvSpPr>
          <p:spPr bwMode="auto">
            <a:xfrm rot="20906540">
              <a:off x="9315545" y="-363544"/>
              <a:ext cx="3141106" cy="4821054"/>
            </a:xfrm>
            <a:custGeom>
              <a:avLst/>
              <a:gdLst>
                <a:gd name="connsiteX0" fmla="*/ 0 w 3141106"/>
                <a:gd name="connsiteY0" fmla="*/ 0 h 4821054"/>
                <a:gd name="connsiteX1" fmla="*/ 3141106 w 3141106"/>
                <a:gd name="connsiteY1" fmla="*/ 642358 h 4821054"/>
                <a:gd name="connsiteX2" fmla="*/ 3141106 w 3141106"/>
                <a:gd name="connsiteY2" fmla="*/ 1248556 h 4821054"/>
                <a:gd name="connsiteX3" fmla="*/ 2410528 w 3141106"/>
                <a:gd name="connsiteY3" fmla="*/ 4821054 h 4821054"/>
              </a:gdLst>
              <a:ahLst/>
              <a:cxnLst>
                <a:cxn ang="0">
                  <a:pos x="connsiteX0" y="connsiteY0"/>
                </a:cxn>
                <a:cxn ang="0">
                  <a:pos x="connsiteX1" y="connsiteY1"/>
                </a:cxn>
                <a:cxn ang="0">
                  <a:pos x="connsiteX2" y="connsiteY2"/>
                </a:cxn>
                <a:cxn ang="0">
                  <a:pos x="connsiteX3" y="connsiteY3"/>
                </a:cxn>
              </a:cxnLst>
              <a:rect l="l" t="t" r="r" b="b"/>
              <a:pathLst>
                <a:path w="3141106" h="4821054">
                  <a:moveTo>
                    <a:pt x="0" y="0"/>
                  </a:moveTo>
                  <a:lnTo>
                    <a:pt x="3141106" y="642358"/>
                  </a:lnTo>
                  <a:lnTo>
                    <a:pt x="3141106" y="1248556"/>
                  </a:lnTo>
                  <a:lnTo>
                    <a:pt x="2410528" y="4821054"/>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614C87DB-DB3A-4CED-A3FB-336E9B4A8E76}"/>
                </a:ext>
              </a:extLst>
            </p:cNvPr>
            <p:cNvSpPr/>
            <p:nvPr userDrawn="1"/>
          </p:nvSpPr>
          <p:spPr bwMode="auto">
            <a:xfrm rot="20906540">
              <a:off x="9446742" y="-332588"/>
              <a:ext cx="2854102" cy="4603633"/>
            </a:xfrm>
            <a:custGeom>
              <a:avLst/>
              <a:gdLst>
                <a:gd name="connsiteX0" fmla="*/ 0 w 2854102"/>
                <a:gd name="connsiteY0" fmla="*/ 0 h 4603633"/>
                <a:gd name="connsiteX1" fmla="*/ 2854102 w 2854102"/>
                <a:gd name="connsiteY1" fmla="*/ 583666 h 4603633"/>
                <a:gd name="connsiteX2" fmla="*/ 2854102 w 2854102"/>
                <a:gd name="connsiteY2" fmla="*/ 1902983 h 4603633"/>
                <a:gd name="connsiteX3" fmla="*/ 2301817 w 2854102"/>
                <a:gd name="connsiteY3" fmla="*/ 4603633 h 4603633"/>
              </a:gdLst>
              <a:ahLst/>
              <a:cxnLst>
                <a:cxn ang="0">
                  <a:pos x="connsiteX0" y="connsiteY0"/>
                </a:cxn>
                <a:cxn ang="0">
                  <a:pos x="connsiteX1" y="connsiteY1"/>
                </a:cxn>
                <a:cxn ang="0">
                  <a:pos x="connsiteX2" y="connsiteY2"/>
                </a:cxn>
                <a:cxn ang="0">
                  <a:pos x="connsiteX3" y="connsiteY3"/>
                </a:cxn>
              </a:cxnLst>
              <a:rect l="l" t="t" r="r" b="b"/>
              <a:pathLst>
                <a:path w="2854102" h="4603633">
                  <a:moveTo>
                    <a:pt x="0" y="0"/>
                  </a:moveTo>
                  <a:lnTo>
                    <a:pt x="2854102" y="583666"/>
                  </a:lnTo>
                  <a:lnTo>
                    <a:pt x="2854102" y="1902983"/>
                  </a:lnTo>
                  <a:lnTo>
                    <a:pt x="2301817" y="4603633"/>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EAFE63A2-F6AB-425A-A093-9254560E3E44}"/>
                </a:ext>
              </a:extLst>
            </p:cNvPr>
            <p:cNvSpPr/>
            <p:nvPr userDrawn="1"/>
          </p:nvSpPr>
          <p:spPr bwMode="auto">
            <a:xfrm rot="20906540">
              <a:off x="9691446" y="-379368"/>
              <a:ext cx="3363936" cy="4180149"/>
            </a:xfrm>
            <a:custGeom>
              <a:avLst/>
              <a:gdLst>
                <a:gd name="connsiteX0" fmla="*/ 3274397 w 3363936"/>
                <a:gd name="connsiteY0" fmla="*/ 669616 h 4180149"/>
                <a:gd name="connsiteX1" fmla="*/ 3363936 w 3363936"/>
                <a:gd name="connsiteY1" fmla="*/ 687927 h 4180149"/>
                <a:gd name="connsiteX2" fmla="*/ 3363936 w 3363936"/>
                <a:gd name="connsiteY2" fmla="*/ 687927 h 4180149"/>
                <a:gd name="connsiteX3" fmla="*/ 0 w 3363936"/>
                <a:gd name="connsiteY3" fmla="*/ 0 h 4180149"/>
                <a:gd name="connsiteX4" fmla="*/ 2826703 w 3363936"/>
                <a:gd name="connsiteY4" fmla="*/ 578063 h 4180149"/>
                <a:gd name="connsiteX5" fmla="*/ 2090074 w 3363936"/>
                <a:gd name="connsiteY5" fmla="*/ 4180149 h 4180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936" h="4180149">
                  <a:moveTo>
                    <a:pt x="3274397" y="669616"/>
                  </a:moveTo>
                  <a:lnTo>
                    <a:pt x="3363936" y="687927"/>
                  </a:lnTo>
                  <a:lnTo>
                    <a:pt x="3363936" y="687927"/>
                  </a:lnTo>
                  <a:close/>
                  <a:moveTo>
                    <a:pt x="0" y="0"/>
                  </a:moveTo>
                  <a:lnTo>
                    <a:pt x="2826703" y="578063"/>
                  </a:lnTo>
                  <a:lnTo>
                    <a:pt x="2090074" y="4180149"/>
                  </a:lnTo>
                  <a:close/>
                </a:path>
              </a:pathLst>
            </a:custGeom>
            <a:solidFill>
              <a:srgbClr val="EAEAEA"/>
            </a:solidFill>
            <a:ln>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descr="A picture containing drawing&#10;&#10;Description automatically generated">
            <a:extLst>
              <a:ext uri="{FF2B5EF4-FFF2-40B4-BE49-F238E27FC236}">
                <a16:creationId xmlns:a16="http://schemas.microsoft.com/office/drawing/2014/main" id="{6E9F3596-5FAB-4903-AFA6-334D4BFC37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7180" y="294640"/>
            <a:ext cx="2997420" cy="302132"/>
          </a:xfrm>
          <a:prstGeom prst="rect">
            <a:avLst/>
          </a:prstGeom>
        </p:spPr>
      </p:pic>
      <p:sp>
        <p:nvSpPr>
          <p:cNvPr id="3" name="Title 2">
            <a:extLst>
              <a:ext uri="{FF2B5EF4-FFF2-40B4-BE49-F238E27FC236}">
                <a16:creationId xmlns:a16="http://schemas.microsoft.com/office/drawing/2014/main" id="{E784EF8B-FCC6-4EF0-B059-A1C994F41BFE}"/>
              </a:ext>
            </a:extLst>
          </p:cNvPr>
          <p:cNvSpPr>
            <a:spLocks noGrp="1"/>
          </p:cNvSpPr>
          <p:nvPr>
            <p:ph type="title"/>
          </p:nvPr>
        </p:nvSpPr>
        <p:spPr>
          <a:xfrm>
            <a:off x="304800" y="-580571"/>
            <a:ext cx="11586711" cy="472128"/>
          </a:xfrm>
        </p:spPr>
        <p:txBody>
          <a:bodyPr anchor="ctr"/>
          <a:lstStyle>
            <a:lvl1pPr>
              <a:defRPr sz="1800">
                <a:solidFill>
                  <a:schemeClr val="tx1"/>
                </a:solidFill>
              </a:defRPr>
            </a:lvl1pPr>
          </a:lstStyle>
          <a:p>
            <a:r>
              <a:rPr lang="en-US" dirty="0"/>
              <a:t>Click to edit Master title style</a:t>
            </a:r>
            <a:endParaRPr lang="en-IN" dirty="0"/>
          </a:p>
        </p:txBody>
      </p:sp>
    </p:spTree>
    <p:extLst>
      <p:ext uri="{BB962C8B-B14F-4D97-AF65-F5344CB8AC3E}">
        <p14:creationId xmlns:p14="http://schemas.microsoft.com/office/powerpoint/2010/main" val="424437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884909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410037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22996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566440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029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076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71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84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rgbClr val="191919"/>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04800" y="4847661"/>
            <a:ext cx="11582399" cy="677108"/>
          </a:xfrm>
        </p:spPr>
        <p:txBody>
          <a:bodyPr/>
          <a:lstStyle>
            <a:lvl1pPr>
              <a:defRPr sz="1600">
                <a:solidFill>
                  <a:schemeClr val="bg1"/>
                </a:solidFill>
              </a:defRPr>
            </a:lvl1pPr>
            <a:lvl2pPr>
              <a:defRPr sz="1600">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4800" y="3029995"/>
            <a:ext cx="11582400" cy="1793104"/>
          </a:xfrm>
          <a:noFill/>
        </p:spPr>
        <p:txBody>
          <a:bodyPr lIns="0" tIns="0" rIns="0" bIns="182880" anchor="b" anchorCtr="0"/>
          <a:lstStyle>
            <a:lvl1pPr>
              <a:defRPr sz="4400" strike="noStrike" spc="-49" baseline="0">
                <a:solidFill>
                  <a:srgbClr val="F2C811"/>
                </a:solidFill>
              </a:defRPr>
            </a:lvl1pPr>
          </a:lstStyle>
          <a:p>
            <a:r>
              <a:rPr lang="en-US"/>
              <a:t>Microsoft 365</a:t>
            </a:r>
            <a:br>
              <a:rPr lang="en-US"/>
            </a:br>
            <a:r>
              <a:rPr lang="en-US"/>
              <a:t>title or event name</a:t>
            </a:r>
          </a:p>
        </p:txBody>
      </p:sp>
      <p:grpSp>
        <p:nvGrpSpPr>
          <p:cNvPr id="7" name="Group 6">
            <a:extLst>
              <a:ext uri="{FF2B5EF4-FFF2-40B4-BE49-F238E27FC236}">
                <a16:creationId xmlns:a16="http://schemas.microsoft.com/office/drawing/2014/main" id="{5BAB8F90-D3FB-4117-A8AC-FD4BA84FC5FD}"/>
              </a:ext>
            </a:extLst>
          </p:cNvPr>
          <p:cNvGrpSpPr/>
          <p:nvPr userDrawn="1"/>
        </p:nvGrpSpPr>
        <p:grpSpPr>
          <a:xfrm>
            <a:off x="301625" y="300331"/>
            <a:ext cx="1366439" cy="292608"/>
            <a:chOff x="584200" y="586081"/>
            <a:chExt cx="1366439" cy="292608"/>
          </a:xfrm>
        </p:grpSpPr>
        <p:pic>
          <p:nvPicPr>
            <p:cNvPr id="8" name="MS logo gray - EMF" descr="Microsoft logo, gray text version">
              <a:extLst>
                <a:ext uri="{FF2B5EF4-FFF2-40B4-BE49-F238E27FC236}">
                  <a16:creationId xmlns:a16="http://schemas.microsoft.com/office/drawing/2014/main" id="{FFB34C14-D7F5-43B6-B62E-B7DB98EF2BB6}"/>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25733"/>
            <a:stretch/>
          </p:blipFill>
          <p:spPr bwMode="black">
            <a:xfrm>
              <a:off x="935830" y="586081"/>
              <a:ext cx="1014809" cy="292608"/>
            </a:xfrm>
            <a:prstGeom prst="rect">
              <a:avLst/>
            </a:prstGeom>
          </p:spPr>
        </p:pic>
        <p:pic>
          <p:nvPicPr>
            <p:cNvPr id="11" name="MS logo gray - EMF" descr="Microsoft logo, gray text version">
              <a:extLst>
                <a:ext uri="{FF2B5EF4-FFF2-40B4-BE49-F238E27FC236}">
                  <a16:creationId xmlns:a16="http://schemas.microsoft.com/office/drawing/2014/main" id="{8D24DCC6-CA2B-4A84-84EF-6070BA63F2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5661"/>
            <a:stretch/>
          </p:blipFill>
          <p:spPr bwMode="black">
            <a:xfrm>
              <a:off x="584200" y="586081"/>
              <a:ext cx="332581" cy="292608"/>
            </a:xfrm>
            <a:prstGeom prst="rect">
              <a:avLst/>
            </a:prstGeom>
          </p:spPr>
        </p:pic>
      </p:grpSp>
      <p:sp>
        <p:nvSpPr>
          <p:cNvPr id="12" name="Freeform: Shape 11">
            <a:extLst>
              <a:ext uri="{FF2B5EF4-FFF2-40B4-BE49-F238E27FC236}">
                <a16:creationId xmlns:a16="http://schemas.microsoft.com/office/drawing/2014/main" id="{353668D4-0EC9-4663-97CF-5654D0E2BB4F}"/>
              </a:ext>
            </a:extLst>
          </p:cNvPr>
          <p:cNvSpPr/>
          <p:nvPr userDrawn="1"/>
        </p:nvSpPr>
        <p:spPr bwMode="auto">
          <a:xfrm>
            <a:off x="9855199" y="1"/>
            <a:ext cx="2336800" cy="5783944"/>
          </a:xfrm>
          <a:custGeom>
            <a:avLst/>
            <a:gdLst>
              <a:gd name="connsiteX0" fmla="*/ 0 w 3234223"/>
              <a:gd name="connsiteY0" fmla="*/ 0 h 6468445"/>
              <a:gd name="connsiteX1" fmla="*/ 3234223 w 3234223"/>
              <a:gd name="connsiteY1" fmla="*/ 0 h 6468445"/>
              <a:gd name="connsiteX2" fmla="*/ 3234223 w 3234223"/>
              <a:gd name="connsiteY2" fmla="*/ 6468445 h 6468445"/>
            </a:gdLst>
            <a:ahLst/>
            <a:cxnLst>
              <a:cxn ang="0">
                <a:pos x="connsiteX0" y="connsiteY0"/>
              </a:cxn>
              <a:cxn ang="0">
                <a:pos x="connsiteX1" y="connsiteY1"/>
              </a:cxn>
              <a:cxn ang="0">
                <a:pos x="connsiteX2" y="connsiteY2"/>
              </a:cxn>
            </a:cxnLst>
            <a:rect l="l" t="t" r="r" b="b"/>
            <a:pathLst>
              <a:path w="3234223" h="6468445">
                <a:moveTo>
                  <a:pt x="0" y="0"/>
                </a:moveTo>
                <a:lnTo>
                  <a:pt x="3234223" y="0"/>
                </a:lnTo>
                <a:lnTo>
                  <a:pt x="3234223" y="6468445"/>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E77FA5EF-7D3F-4029-B931-6BF7C834C4BC}"/>
              </a:ext>
            </a:extLst>
          </p:cNvPr>
          <p:cNvSpPr/>
          <p:nvPr userDrawn="1"/>
        </p:nvSpPr>
        <p:spPr bwMode="auto">
          <a:xfrm>
            <a:off x="10085912" y="1"/>
            <a:ext cx="2106087" cy="5212895"/>
          </a:xfrm>
          <a:custGeom>
            <a:avLst/>
            <a:gdLst>
              <a:gd name="connsiteX0" fmla="*/ 0 w 2914908"/>
              <a:gd name="connsiteY0" fmla="*/ 0 h 5829815"/>
              <a:gd name="connsiteX1" fmla="*/ 2914908 w 2914908"/>
              <a:gd name="connsiteY1" fmla="*/ 0 h 5829815"/>
              <a:gd name="connsiteX2" fmla="*/ 2914908 w 2914908"/>
              <a:gd name="connsiteY2" fmla="*/ 5829815 h 5829815"/>
            </a:gdLst>
            <a:ahLst/>
            <a:cxnLst>
              <a:cxn ang="0">
                <a:pos x="connsiteX0" y="connsiteY0"/>
              </a:cxn>
              <a:cxn ang="0">
                <a:pos x="connsiteX1" y="connsiteY1"/>
              </a:cxn>
              <a:cxn ang="0">
                <a:pos x="connsiteX2" y="connsiteY2"/>
              </a:cxn>
            </a:cxnLst>
            <a:rect l="l" t="t" r="r" b="b"/>
            <a:pathLst>
              <a:path w="2914908" h="5829815">
                <a:moveTo>
                  <a:pt x="0" y="0"/>
                </a:moveTo>
                <a:lnTo>
                  <a:pt x="2914908" y="0"/>
                </a:lnTo>
                <a:lnTo>
                  <a:pt x="2914908" y="5829815"/>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FA134B34-0AA4-4D29-BD5F-C692B4755F2A}"/>
              </a:ext>
            </a:extLst>
          </p:cNvPr>
          <p:cNvSpPr/>
          <p:nvPr userDrawn="1"/>
        </p:nvSpPr>
        <p:spPr bwMode="auto">
          <a:xfrm>
            <a:off x="10189002" y="0"/>
            <a:ext cx="2002996" cy="4957729"/>
          </a:xfrm>
          <a:custGeom>
            <a:avLst/>
            <a:gdLst>
              <a:gd name="connsiteX0" fmla="*/ 0 w 2772226"/>
              <a:gd name="connsiteY0" fmla="*/ 0 h 5544452"/>
              <a:gd name="connsiteX1" fmla="*/ 2772226 w 2772226"/>
              <a:gd name="connsiteY1" fmla="*/ 0 h 5544452"/>
              <a:gd name="connsiteX2" fmla="*/ 2772226 w 2772226"/>
              <a:gd name="connsiteY2" fmla="*/ 5544452 h 5544452"/>
            </a:gdLst>
            <a:ahLst/>
            <a:cxnLst>
              <a:cxn ang="0">
                <a:pos x="connsiteX0" y="connsiteY0"/>
              </a:cxn>
              <a:cxn ang="0">
                <a:pos x="connsiteX1" y="connsiteY1"/>
              </a:cxn>
              <a:cxn ang="0">
                <a:pos x="connsiteX2" y="connsiteY2"/>
              </a:cxn>
            </a:cxnLst>
            <a:rect l="l" t="t" r="r" b="b"/>
            <a:pathLst>
              <a:path w="2772226" h="5544452">
                <a:moveTo>
                  <a:pt x="0" y="0"/>
                </a:moveTo>
                <a:lnTo>
                  <a:pt x="2772226" y="0"/>
                </a:lnTo>
                <a:lnTo>
                  <a:pt x="2772226" y="5544452"/>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B6D952E4-9E19-4325-9F2F-DAAA8006CE5B}"/>
              </a:ext>
            </a:extLst>
          </p:cNvPr>
          <p:cNvCxnSpPr/>
          <p:nvPr userDrawn="1"/>
        </p:nvCxnSpPr>
        <p:spPr>
          <a:xfrm>
            <a:off x="9448800" y="-101600"/>
            <a:ext cx="1270000" cy="313159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868D090-B799-457F-AB9C-3E81D512D075}"/>
              </a:ext>
            </a:extLst>
          </p:cNvPr>
          <p:cNvCxnSpPr/>
          <p:nvPr userDrawn="1"/>
        </p:nvCxnSpPr>
        <p:spPr>
          <a:xfrm>
            <a:off x="10578367" y="2182902"/>
            <a:ext cx="1270000" cy="3131595"/>
          </a:xfrm>
          <a:prstGeom prst="line">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4301D9-BB0D-4CCB-80D8-E30463BC9972}"/>
              </a:ext>
            </a:extLst>
          </p:cNvPr>
          <p:cNvCxnSpPr>
            <a:cxnSpLocks/>
          </p:cNvCxnSpPr>
          <p:nvPr userDrawn="1"/>
        </p:nvCxnSpPr>
        <p:spPr>
          <a:xfrm>
            <a:off x="10072008" y="-751980"/>
            <a:ext cx="807717" cy="2014296"/>
          </a:xfrm>
          <a:prstGeom prst="line">
            <a:avLst/>
          </a:prstGeom>
          <a:ln w="12700" cap="rnd">
            <a:solidFill>
              <a:srgbClr val="74277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99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509142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6196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1801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67272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206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83633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3319311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40692257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214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86444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04800" y="4847661"/>
            <a:ext cx="11582399" cy="677108"/>
          </a:xfrm>
        </p:spPr>
        <p:txBody>
          <a:bodyPr/>
          <a:lstStyle>
            <a:lvl1pPr>
              <a:defRPr sz="1600">
                <a:solidFill>
                  <a:schemeClr val="bg1"/>
                </a:solidFill>
              </a:defRPr>
            </a:lvl1pPr>
            <a:lvl2pPr>
              <a:defRPr sz="1600">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4800" y="3029995"/>
            <a:ext cx="11582400" cy="1793104"/>
          </a:xfrm>
          <a:noFill/>
        </p:spPr>
        <p:txBody>
          <a:bodyPr lIns="0" tIns="0" rIns="0" bIns="182880" anchor="b" anchorCtr="0"/>
          <a:lstStyle>
            <a:lvl1pPr>
              <a:defRPr sz="4400" strike="noStrike" spc="-49" baseline="0">
                <a:solidFill>
                  <a:srgbClr val="F2C811"/>
                </a:solidFill>
              </a:defRPr>
            </a:lvl1pPr>
          </a:lstStyle>
          <a:p>
            <a:r>
              <a:rPr lang="en-US"/>
              <a:t>Microsoft 365</a:t>
            </a:r>
            <a:br>
              <a:rPr lang="en-US"/>
            </a:br>
            <a:r>
              <a:rPr lang="en-US"/>
              <a:t>title or event name</a:t>
            </a:r>
          </a:p>
        </p:txBody>
      </p:sp>
      <p:pic>
        <p:nvPicPr>
          <p:cNvPr id="13" name="MS logo gray - EMF" descr="Microsoft logo, gray text version">
            <a:extLst>
              <a:ext uri="{FF2B5EF4-FFF2-40B4-BE49-F238E27FC236}">
                <a16:creationId xmlns:a16="http://schemas.microsoft.com/office/drawing/2014/main" id="{D70DE4D9-7154-44B7-AEBD-61AE929119EB}"/>
              </a:ext>
            </a:extLst>
          </p:cNvPr>
          <p:cNvPicPr>
            <a:picLocks noChangeAspect="1"/>
          </p:cNvPicPr>
          <p:nvPr userDrawn="1"/>
        </p:nvPicPr>
        <p:blipFill>
          <a:blip r:embed="rId2"/>
          <a:stretch>
            <a:fillRect/>
          </a:stretch>
        </p:blipFill>
        <p:spPr bwMode="black">
          <a:xfrm>
            <a:off x="304800" y="304800"/>
            <a:ext cx="1366440" cy="292608"/>
          </a:xfrm>
          <a:prstGeom prst="rect">
            <a:avLst/>
          </a:prstGeom>
        </p:spPr>
      </p:pic>
    </p:spTree>
    <p:extLst>
      <p:ext uri="{BB962C8B-B14F-4D97-AF65-F5344CB8AC3E}">
        <p14:creationId xmlns:p14="http://schemas.microsoft.com/office/powerpoint/2010/main" val="226477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94084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1537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91397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801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1700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787183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7"/>
            <a:ext cx="11018520" cy="553998"/>
          </a:xfrm>
        </p:spPr>
        <p:txBody>
          <a:bodyPr/>
          <a:lstStyle/>
          <a:p>
            <a:r>
              <a:rPr lang="en-US"/>
              <a:t>Click to edit Master title style</a:t>
            </a:r>
          </a:p>
        </p:txBody>
      </p:sp>
    </p:spTree>
    <p:extLst>
      <p:ext uri="{BB962C8B-B14F-4D97-AF65-F5344CB8AC3E}">
        <p14:creationId xmlns:p14="http://schemas.microsoft.com/office/powerpoint/2010/main" val="234171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7514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lstStyle/>
          <a:p>
            <a:r>
              <a:rPr lang="en-US"/>
              <a:t>Click to edit Master title style</a:t>
            </a:r>
          </a:p>
        </p:txBody>
      </p:sp>
    </p:spTree>
    <p:extLst>
      <p:ext uri="{BB962C8B-B14F-4D97-AF65-F5344CB8AC3E}">
        <p14:creationId xmlns:p14="http://schemas.microsoft.com/office/powerpoint/2010/main" val="548028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85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117050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472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541297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229883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892126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453792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90"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318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0704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3"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4"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62083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536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1" y="1436688"/>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3436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980214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7" y="2431804"/>
            <a:ext cx="4160520" cy="997196"/>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7" y="3874499"/>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9786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8"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7767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486"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495"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40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795"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5010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19133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50850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106039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0242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760214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8"/>
            <a:ext cx="455362" cy="455362"/>
          </a:xfrm>
          <a:prstGeom prst="rect">
            <a:avLst/>
          </a:prstGeom>
        </p:spPr>
      </p:pic>
    </p:spTree>
    <p:extLst>
      <p:ext uri="{BB962C8B-B14F-4D97-AF65-F5344CB8AC3E}">
        <p14:creationId xmlns:p14="http://schemas.microsoft.com/office/powerpoint/2010/main" val="188687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39871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884951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2923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962310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870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70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410842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65163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1332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73307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84861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1058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46983729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111679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51879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24384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88336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66669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8807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302129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78522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450142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4038705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7.xml"/><Relationship Id="rId21" Type="http://schemas.openxmlformats.org/officeDocument/2006/relationships/slideLayout" Target="../slideLayouts/slideLayout52.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63" Type="http://schemas.openxmlformats.org/officeDocument/2006/relationships/slideLayout" Target="../slideLayouts/slideLayout94.xml"/><Relationship Id="rId68" Type="http://schemas.openxmlformats.org/officeDocument/2006/relationships/slideLayout" Target="../slideLayouts/slideLayout99.xml"/><Relationship Id="rId16" Type="http://schemas.openxmlformats.org/officeDocument/2006/relationships/slideLayout" Target="../slideLayouts/slideLayout4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3" Type="http://schemas.openxmlformats.org/officeDocument/2006/relationships/slideLayout" Target="../slideLayouts/slideLayout84.xml"/><Relationship Id="rId58" Type="http://schemas.openxmlformats.org/officeDocument/2006/relationships/slideLayout" Target="../slideLayouts/slideLayout89.xml"/><Relationship Id="rId66" Type="http://schemas.openxmlformats.org/officeDocument/2006/relationships/slideLayout" Target="../slideLayouts/slideLayout97.xml"/><Relationship Id="rId74" Type="http://schemas.openxmlformats.org/officeDocument/2006/relationships/theme" Target="../theme/theme2.xml"/><Relationship Id="rId5" Type="http://schemas.openxmlformats.org/officeDocument/2006/relationships/slideLayout" Target="../slideLayouts/slideLayout36.xml"/><Relationship Id="rId61" Type="http://schemas.openxmlformats.org/officeDocument/2006/relationships/slideLayout" Target="../slideLayouts/slideLayout92.xml"/><Relationship Id="rId19" Type="http://schemas.openxmlformats.org/officeDocument/2006/relationships/slideLayout" Target="../slideLayouts/slideLayout5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56" Type="http://schemas.openxmlformats.org/officeDocument/2006/relationships/slideLayout" Target="../slideLayouts/slideLayout87.xml"/><Relationship Id="rId64" Type="http://schemas.openxmlformats.org/officeDocument/2006/relationships/slideLayout" Target="../slideLayouts/slideLayout95.xml"/><Relationship Id="rId69" Type="http://schemas.openxmlformats.org/officeDocument/2006/relationships/slideLayout" Target="../slideLayouts/slideLayout100.xml"/><Relationship Id="rId77" Type="http://schemas.openxmlformats.org/officeDocument/2006/relationships/image" Target="../media/image24.emf"/><Relationship Id="rId8" Type="http://schemas.openxmlformats.org/officeDocument/2006/relationships/slideLayout" Target="../slideLayouts/slideLayout39.xml"/><Relationship Id="rId51" Type="http://schemas.openxmlformats.org/officeDocument/2006/relationships/slideLayout" Target="../slideLayouts/slideLayout82.xml"/><Relationship Id="rId72" Type="http://schemas.openxmlformats.org/officeDocument/2006/relationships/slideLayout" Target="../slideLayouts/slideLayout103.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59" Type="http://schemas.openxmlformats.org/officeDocument/2006/relationships/slideLayout" Target="../slideLayouts/slideLayout90.xml"/><Relationship Id="rId67" Type="http://schemas.openxmlformats.org/officeDocument/2006/relationships/slideLayout" Target="../slideLayouts/slideLayout98.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54" Type="http://schemas.openxmlformats.org/officeDocument/2006/relationships/slideLayout" Target="../slideLayouts/slideLayout85.xml"/><Relationship Id="rId62" Type="http://schemas.openxmlformats.org/officeDocument/2006/relationships/slideLayout" Target="../slideLayouts/slideLayout93.xml"/><Relationship Id="rId70" Type="http://schemas.openxmlformats.org/officeDocument/2006/relationships/slideLayout" Target="../slideLayouts/slideLayout101.xml"/><Relationship Id="rId75" Type="http://schemas.openxmlformats.org/officeDocument/2006/relationships/image" Target="../media/image22.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57" Type="http://schemas.openxmlformats.org/officeDocument/2006/relationships/slideLayout" Target="../slideLayouts/slideLayout88.xml"/><Relationship Id="rId10" Type="http://schemas.openxmlformats.org/officeDocument/2006/relationships/slideLayout" Target="../slideLayouts/slideLayout41.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slideLayout" Target="../slideLayouts/slideLayout83.xml"/><Relationship Id="rId60" Type="http://schemas.openxmlformats.org/officeDocument/2006/relationships/slideLayout" Target="../slideLayouts/slideLayout91.xml"/><Relationship Id="rId65" Type="http://schemas.openxmlformats.org/officeDocument/2006/relationships/slideLayout" Target="../slideLayouts/slideLayout96.xml"/><Relationship Id="rId73" Type="http://schemas.openxmlformats.org/officeDocument/2006/relationships/slideLayout" Target="../slideLayouts/slideLayout10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9" Type="http://schemas.openxmlformats.org/officeDocument/2006/relationships/slideLayout" Target="../slideLayouts/slideLayout70.xml"/><Relationship Id="rId34" Type="http://schemas.openxmlformats.org/officeDocument/2006/relationships/slideLayout" Target="../slideLayouts/slideLayout65.xml"/><Relationship Id="rId50" Type="http://schemas.openxmlformats.org/officeDocument/2006/relationships/slideLayout" Target="../slideLayouts/slideLayout81.xml"/><Relationship Id="rId55" Type="http://schemas.openxmlformats.org/officeDocument/2006/relationships/slideLayout" Target="../slideLayouts/slideLayout86.xml"/><Relationship Id="rId76" Type="http://schemas.openxmlformats.org/officeDocument/2006/relationships/image" Target="../media/image23.svg"/><Relationship Id="rId7" Type="http://schemas.openxmlformats.org/officeDocument/2006/relationships/slideLayout" Target="../slideLayouts/slideLayout38.xml"/><Relationship Id="rId71" Type="http://schemas.openxmlformats.org/officeDocument/2006/relationships/slideLayout" Target="../slideLayouts/slideLayout102.xml"/><Relationship Id="rId2" Type="http://schemas.openxmlformats.org/officeDocument/2006/relationships/slideLayout" Target="../slideLayouts/slideLayout33.xml"/><Relationship Id="rId2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0.xml"/><Relationship Id="rId21" Type="http://schemas.openxmlformats.org/officeDocument/2006/relationships/slideLayout" Target="../slideLayouts/slideLayout125.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63" Type="http://schemas.openxmlformats.org/officeDocument/2006/relationships/slideLayout" Target="../slideLayouts/slideLayout167.xml"/><Relationship Id="rId68" Type="http://schemas.openxmlformats.org/officeDocument/2006/relationships/slideLayout" Target="../slideLayouts/slideLayout172.xml"/><Relationship Id="rId16" Type="http://schemas.openxmlformats.org/officeDocument/2006/relationships/slideLayout" Target="../slideLayouts/slideLayout12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3" Type="http://schemas.openxmlformats.org/officeDocument/2006/relationships/slideLayout" Target="../slideLayouts/slideLayout157.xml"/><Relationship Id="rId58" Type="http://schemas.openxmlformats.org/officeDocument/2006/relationships/slideLayout" Target="../slideLayouts/slideLayout162.xml"/><Relationship Id="rId66" Type="http://schemas.openxmlformats.org/officeDocument/2006/relationships/slideLayout" Target="../slideLayouts/slideLayout170.xml"/><Relationship Id="rId74" Type="http://schemas.openxmlformats.org/officeDocument/2006/relationships/slideLayout" Target="../slideLayouts/slideLayout178.xml"/><Relationship Id="rId5" Type="http://schemas.openxmlformats.org/officeDocument/2006/relationships/slideLayout" Target="../slideLayouts/slideLayout109.xml"/><Relationship Id="rId61" Type="http://schemas.openxmlformats.org/officeDocument/2006/relationships/slideLayout" Target="../slideLayouts/slideLayout165.xml"/><Relationship Id="rId19" Type="http://schemas.openxmlformats.org/officeDocument/2006/relationships/slideLayout" Target="../slideLayouts/slideLayout12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56" Type="http://schemas.openxmlformats.org/officeDocument/2006/relationships/slideLayout" Target="../slideLayouts/slideLayout160.xml"/><Relationship Id="rId64" Type="http://schemas.openxmlformats.org/officeDocument/2006/relationships/slideLayout" Target="../slideLayouts/slideLayout168.xml"/><Relationship Id="rId69" Type="http://schemas.openxmlformats.org/officeDocument/2006/relationships/slideLayout" Target="../slideLayouts/slideLayout173.xml"/><Relationship Id="rId77" Type="http://schemas.openxmlformats.org/officeDocument/2006/relationships/image" Target="../media/image23.svg"/><Relationship Id="rId8" Type="http://schemas.openxmlformats.org/officeDocument/2006/relationships/slideLayout" Target="../slideLayouts/slideLayout112.xml"/><Relationship Id="rId51" Type="http://schemas.openxmlformats.org/officeDocument/2006/relationships/slideLayout" Target="../slideLayouts/slideLayout155.xml"/><Relationship Id="rId72" Type="http://schemas.openxmlformats.org/officeDocument/2006/relationships/slideLayout" Target="../slideLayouts/slideLayout176.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59" Type="http://schemas.openxmlformats.org/officeDocument/2006/relationships/slideLayout" Target="../slideLayouts/slideLayout163.xml"/><Relationship Id="rId67" Type="http://schemas.openxmlformats.org/officeDocument/2006/relationships/slideLayout" Target="../slideLayouts/slideLayout171.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54" Type="http://schemas.openxmlformats.org/officeDocument/2006/relationships/slideLayout" Target="../slideLayouts/slideLayout158.xml"/><Relationship Id="rId62" Type="http://schemas.openxmlformats.org/officeDocument/2006/relationships/slideLayout" Target="../slideLayouts/slideLayout166.xml"/><Relationship Id="rId70" Type="http://schemas.openxmlformats.org/officeDocument/2006/relationships/slideLayout" Target="../slideLayouts/slideLayout174.xml"/><Relationship Id="rId75" Type="http://schemas.openxmlformats.org/officeDocument/2006/relationships/theme" Target="../theme/theme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 Id="rId57" Type="http://schemas.openxmlformats.org/officeDocument/2006/relationships/slideLayout" Target="../slideLayouts/slideLayout161.xml"/><Relationship Id="rId10" Type="http://schemas.openxmlformats.org/officeDocument/2006/relationships/slideLayout" Target="../slideLayouts/slideLayout114.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slideLayout" Target="../slideLayouts/slideLayout156.xml"/><Relationship Id="rId60" Type="http://schemas.openxmlformats.org/officeDocument/2006/relationships/slideLayout" Target="../slideLayouts/slideLayout164.xml"/><Relationship Id="rId65" Type="http://schemas.openxmlformats.org/officeDocument/2006/relationships/slideLayout" Target="../slideLayouts/slideLayout169.xml"/><Relationship Id="rId73" Type="http://schemas.openxmlformats.org/officeDocument/2006/relationships/slideLayout" Target="../slideLayouts/slideLayout177.xml"/><Relationship Id="rId78" Type="http://schemas.openxmlformats.org/officeDocument/2006/relationships/image" Target="../media/image24.emf"/><Relationship Id="rId4" Type="http://schemas.openxmlformats.org/officeDocument/2006/relationships/slideLayout" Target="../slideLayouts/slideLayout108.xml"/><Relationship Id="rId9" Type="http://schemas.openxmlformats.org/officeDocument/2006/relationships/slideLayout" Target="../slideLayouts/slideLayout113.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9" Type="http://schemas.openxmlformats.org/officeDocument/2006/relationships/slideLayout" Target="../slideLayouts/slideLayout143.xml"/><Relationship Id="rId34" Type="http://schemas.openxmlformats.org/officeDocument/2006/relationships/slideLayout" Target="../slideLayouts/slideLayout138.xml"/><Relationship Id="rId50" Type="http://schemas.openxmlformats.org/officeDocument/2006/relationships/slideLayout" Target="../slideLayouts/slideLayout154.xml"/><Relationship Id="rId55" Type="http://schemas.openxmlformats.org/officeDocument/2006/relationships/slideLayout" Target="../slideLayouts/slideLayout159.xml"/><Relationship Id="rId76" Type="http://schemas.openxmlformats.org/officeDocument/2006/relationships/image" Target="../media/image22.png"/><Relationship Id="rId7" Type="http://schemas.openxmlformats.org/officeDocument/2006/relationships/slideLayout" Target="../slideLayouts/slideLayout111.xml"/><Relationship Id="rId71" Type="http://schemas.openxmlformats.org/officeDocument/2006/relationships/slideLayout" Target="../slideLayouts/slideLayout175.xml"/><Relationship Id="rId2" Type="http://schemas.openxmlformats.org/officeDocument/2006/relationships/slideLayout" Target="../slideLayouts/slideLayout106.xml"/><Relationship Id="rId29" Type="http://schemas.openxmlformats.org/officeDocument/2006/relationships/slideLayout" Target="../slideLayouts/slideLayout1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4.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698500"/>
            <a:ext cx="11586711" cy="67170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a:extLst>
              <a:ext uri="{FF2B5EF4-FFF2-40B4-BE49-F238E27FC236}">
                <a16:creationId xmlns:a16="http://schemas.microsoft.com/office/drawing/2014/main" id="{B458F08C-E145-410B-B71F-F971408D4FA6}"/>
              </a:ext>
              <a:ext uri="{C183D7F6-B498-43B3-948B-1728B52AA6E4}">
                <adec:decorative xmlns:adec="http://schemas.microsoft.com/office/drawing/2017/decorative" val="1"/>
              </a:ext>
            </a:extLst>
          </p:cNvPr>
          <p:cNvPicPr>
            <a:picLocks noChangeAspect="1"/>
          </p:cNvPicPr>
          <p:nvPr userDrawn="1"/>
        </p:nvPicPr>
        <p:blipFill rotWithShape="1">
          <a:blip r:embed="rId33"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77014062"/>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933" r:id="rId3"/>
    <p:sldLayoutId id="2147483926" r:id="rId4"/>
    <p:sldLayoutId id="2147483931"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666" r:id="rId27"/>
    <p:sldLayoutId id="2147483680" r:id="rId28"/>
    <p:sldLayoutId id="2147483932" r:id="rId29"/>
    <p:sldLayoutId id="2147483935" r:id="rId30"/>
    <p:sldLayoutId id="2147483930" r:id="rId3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41" pos="192" userDrawn="1">
          <p15:clr>
            <a:srgbClr val="F26B43"/>
          </p15:clr>
        </p15:guide>
        <p15:guide id="42" pos="7488"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192" userDrawn="1">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8"/>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12435059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3" r:id="rId47"/>
    <p:sldLayoutId id="2147483984" r:id="rId48"/>
    <p:sldLayoutId id="2147483985" r:id="rId49"/>
    <p:sldLayoutId id="2147483986" r:id="rId50"/>
    <p:sldLayoutId id="2147483987" r:id="rId51"/>
    <p:sldLayoutId id="2147483988" r:id="rId52"/>
    <p:sldLayoutId id="2147483989" r:id="rId53"/>
    <p:sldLayoutId id="2147483990" r:id="rId54"/>
    <p:sldLayoutId id="2147483991" r:id="rId55"/>
    <p:sldLayoutId id="2147483992" r:id="rId56"/>
    <p:sldLayoutId id="2147483993" r:id="rId57"/>
    <p:sldLayoutId id="2147483994" r:id="rId58"/>
    <p:sldLayoutId id="2147483995" r:id="rId59"/>
    <p:sldLayoutId id="2147483996" r:id="rId60"/>
    <p:sldLayoutId id="2147483997" r:id="rId61"/>
    <p:sldLayoutId id="2147483998" r:id="rId62"/>
    <p:sldLayoutId id="2147483999" r:id="rId63"/>
    <p:sldLayoutId id="2147484000" r:id="rId64"/>
    <p:sldLayoutId id="2147484001" r:id="rId65"/>
    <p:sldLayoutId id="2147484002" r:id="rId66"/>
    <p:sldLayoutId id="2147484003" r:id="rId67"/>
    <p:sldLayoutId id="2147484004" r:id="rId68"/>
    <p:sldLayoutId id="2147484005" r:id="rId69"/>
    <p:sldLayoutId id="2147484006" r:id="rId70"/>
    <p:sldLayoutId id="2147484007" r:id="rId71"/>
    <p:sldLayoutId id="2147484008" r:id="rId72"/>
    <p:sldLayoutId id="2147484009" r:id="rId7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69">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014585866"/>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 id="2147484072" r:id="rId62"/>
    <p:sldLayoutId id="2147484073" r:id="rId63"/>
    <p:sldLayoutId id="2147484074" r:id="rId64"/>
    <p:sldLayoutId id="2147484075" r:id="rId65"/>
    <p:sldLayoutId id="2147484076" r:id="rId66"/>
    <p:sldLayoutId id="2147484077" r:id="rId67"/>
    <p:sldLayoutId id="2147484078" r:id="rId68"/>
    <p:sldLayoutId id="2147484079" r:id="rId69"/>
    <p:sldLayoutId id="2147484080" r:id="rId70"/>
    <p:sldLayoutId id="2147484081" r:id="rId71"/>
    <p:sldLayoutId id="2147484082" r:id="rId72"/>
    <p:sldLayoutId id="2147484083" r:id="rId73"/>
    <p:sldLayoutId id="2147484084"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733299"/>
          </a:xfrm>
          <a:prstGeom prst="rect">
            <a:avLst/>
          </a:prstGeom>
        </p:spPr>
        <p:txBody>
          <a:bodyPr vert="horz" wrap="square" lIns="146289" tIns="0" rIns="146289"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9242" y="1411761"/>
            <a:ext cx="11653521" cy="1704996"/>
          </a:xfrm>
          <a:prstGeom prst="rect">
            <a:avLst/>
          </a:prstGeom>
        </p:spPr>
        <p:txBody>
          <a:bodyPr vert="horz" wrap="square" lIns="146289" tIns="0" rIns="146289"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69241" y="6566933"/>
            <a:ext cx="3859607" cy="364224"/>
          </a:xfrm>
          <a:prstGeom prst="rect">
            <a:avLst/>
          </a:prstGeom>
        </p:spPr>
        <p:txBody>
          <a:bodyPr vert="horz" lIns="0" tIns="45716" rIns="91431" bIns="45716" rtlCol="0" anchor="ctr"/>
          <a:lstStyle>
            <a:lvl1pPr algn="l">
              <a:defRPr sz="1176">
                <a:gradFill>
                  <a:gsLst>
                    <a:gs pos="0">
                      <a:schemeClr val="bg2">
                        <a:lumMod val="75000"/>
                      </a:schemeClr>
                    </a:gs>
                    <a:gs pos="100000">
                      <a:schemeClr val="bg2">
                        <a:lumMod val="75000"/>
                      </a:schemeClr>
                    </a:gs>
                  </a:gsLst>
                  <a:lin ang="5400000" scaled="0"/>
                </a:gradFill>
              </a:defRPr>
            </a:lvl1pPr>
          </a:lstStyle>
          <a:p>
            <a:pPr defTabSz="914256">
              <a:defRPr/>
            </a:pPr>
            <a:endParaRPr lang="en-US" dirty="0">
              <a:gradFill>
                <a:gsLst>
                  <a:gs pos="0">
                    <a:srgbClr val="DDDDDD">
                      <a:lumMod val="75000"/>
                    </a:srgbClr>
                  </a:gs>
                  <a:gs pos="100000">
                    <a:srgbClr val="DDDDDD">
                      <a:lumMod val="75000"/>
                    </a:srgbClr>
                  </a:gs>
                </a:gsLst>
                <a:lin ang="5400000" scaled="0"/>
              </a:gradFill>
            </a:endParaRPr>
          </a:p>
        </p:txBody>
      </p:sp>
      <p:sp>
        <p:nvSpPr>
          <p:cNvPr id="5" name="Slide Number Placeholder 4"/>
          <p:cNvSpPr>
            <a:spLocks noGrp="1"/>
          </p:cNvSpPr>
          <p:nvPr>
            <p:ph type="sldNum" sz="quarter" idx="4"/>
          </p:nvPr>
        </p:nvSpPr>
        <p:spPr>
          <a:xfrm>
            <a:off x="9077859" y="6564685"/>
            <a:ext cx="2844904" cy="364224"/>
          </a:xfrm>
          <a:prstGeom prst="rect">
            <a:avLst/>
          </a:prstGeom>
        </p:spPr>
        <p:txBody>
          <a:bodyPr vert="horz" lIns="91431" tIns="45716" rIns="0" bIns="45716" rtlCol="0" anchor="ctr"/>
          <a:lstStyle>
            <a:lvl1pPr algn="r">
              <a:defRPr sz="1176">
                <a:gradFill>
                  <a:gsLst>
                    <a:gs pos="0">
                      <a:schemeClr val="bg2">
                        <a:lumMod val="75000"/>
                      </a:schemeClr>
                    </a:gs>
                    <a:gs pos="100000">
                      <a:schemeClr val="bg2">
                        <a:lumMod val="75000"/>
                      </a:schemeClr>
                    </a:gs>
                  </a:gsLst>
                  <a:lin ang="5400000" scaled="0"/>
                </a:gradFill>
              </a:defRPr>
            </a:lvl1pPr>
          </a:lstStyle>
          <a:p>
            <a:pPr defTabSz="914256">
              <a:defRPr/>
            </a:pPr>
            <a:fld id="{25B1B22E-D3C8-4129-8E85-2E5037E3E69B}" type="slidenum">
              <a:rPr lang="en-US" smtClean="0">
                <a:gradFill>
                  <a:gsLst>
                    <a:gs pos="0">
                      <a:srgbClr val="DDDDDD">
                        <a:lumMod val="75000"/>
                      </a:srgbClr>
                    </a:gs>
                    <a:gs pos="100000">
                      <a:srgbClr val="DDDDDD">
                        <a:lumMod val="75000"/>
                      </a:srgbClr>
                    </a:gs>
                  </a:gsLst>
                  <a:lin ang="5400000" scaled="0"/>
                </a:gradFill>
              </a:rPr>
              <a:pPr defTabSz="914256">
                <a:defRPr/>
              </a:pPr>
              <a:t>‹#›</a:t>
            </a:fld>
            <a:endParaRPr lang="en-US" dirty="0">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206284626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56" rtl="0" eaLnBrk="1" latinLnBrk="0" hangingPunct="1">
        <a:lnSpc>
          <a:spcPct val="90000"/>
        </a:lnSpc>
        <a:spcBef>
          <a:spcPct val="0"/>
        </a:spcBef>
        <a:buNone/>
        <a:defRPr lang="en-US" sz="529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256" rtl="0" eaLnBrk="1" fontAlgn="auto" latinLnBrk="0" hangingPunct="1">
        <a:lnSpc>
          <a:spcPct val="90000"/>
        </a:lnSpc>
        <a:spcBef>
          <a:spcPts val="1176"/>
        </a:spcBef>
        <a:spcAft>
          <a:spcPts val="0"/>
        </a:spcAft>
        <a:buClrTx/>
        <a:buSzPct val="90000"/>
        <a:buFont typeface="Arial" pitchFamily="34" charset="0"/>
        <a:buNone/>
        <a:tabLst/>
        <a:defRPr sz="3921" b="0" kern="1200" spc="0" baseline="0">
          <a:gradFill>
            <a:gsLst>
              <a:gs pos="1250">
                <a:schemeClr val="tx1"/>
              </a:gs>
              <a:gs pos="100000">
                <a:schemeClr val="tx1"/>
              </a:gs>
            </a:gsLst>
            <a:lin ang="5400000" scaled="0"/>
          </a:gradFill>
          <a:latin typeface="+mj-lt"/>
          <a:ea typeface="+mn-ea"/>
          <a:cs typeface="+mn-cs"/>
        </a:defRPr>
      </a:lvl1pPr>
      <a:lvl2pPr marL="4669" marR="0" indent="0" algn="l" defTabSz="914256"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0" marR="0" indent="0" algn="l" defTabSz="914256"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3pPr>
      <a:lvl4pPr marL="1008311" marR="0" indent="-1008311" algn="l" defTabSz="914256"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4pPr>
      <a:lvl5pPr marL="1008311" marR="0" indent="-1008311" algn="l" defTabSz="914256"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5pPr>
      <a:lvl6pPr marL="2514200"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28"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54"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84" indent="-228565" algn="l" defTabSz="91425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6" rtl="0" eaLnBrk="1" latinLnBrk="0" hangingPunct="1">
        <a:defRPr sz="1765" kern="1200">
          <a:solidFill>
            <a:schemeClr val="tx1"/>
          </a:solidFill>
          <a:latin typeface="+mn-lt"/>
          <a:ea typeface="+mn-ea"/>
          <a:cs typeface="+mn-cs"/>
        </a:defRPr>
      </a:lvl1pPr>
      <a:lvl2pPr marL="457127" algn="l" defTabSz="914256" rtl="0" eaLnBrk="1" latinLnBrk="0" hangingPunct="1">
        <a:defRPr sz="1765" kern="1200">
          <a:solidFill>
            <a:schemeClr val="tx1"/>
          </a:solidFill>
          <a:latin typeface="+mn-lt"/>
          <a:ea typeface="+mn-ea"/>
          <a:cs typeface="+mn-cs"/>
        </a:defRPr>
      </a:lvl2pPr>
      <a:lvl3pPr marL="914256" algn="l" defTabSz="914256" rtl="0" eaLnBrk="1" latinLnBrk="0" hangingPunct="1">
        <a:defRPr sz="1765" kern="1200">
          <a:solidFill>
            <a:schemeClr val="tx1"/>
          </a:solidFill>
          <a:latin typeface="+mn-lt"/>
          <a:ea typeface="+mn-ea"/>
          <a:cs typeface="+mn-cs"/>
        </a:defRPr>
      </a:lvl3pPr>
      <a:lvl4pPr marL="1371382" algn="l" defTabSz="914256" rtl="0" eaLnBrk="1" latinLnBrk="0" hangingPunct="1">
        <a:defRPr sz="1765" kern="1200">
          <a:solidFill>
            <a:schemeClr val="tx1"/>
          </a:solidFill>
          <a:latin typeface="+mn-lt"/>
          <a:ea typeface="+mn-ea"/>
          <a:cs typeface="+mn-cs"/>
        </a:defRPr>
      </a:lvl4pPr>
      <a:lvl5pPr marL="1828509" algn="l" defTabSz="914256" rtl="0" eaLnBrk="1" latinLnBrk="0" hangingPunct="1">
        <a:defRPr sz="1765" kern="1200">
          <a:solidFill>
            <a:schemeClr val="tx1"/>
          </a:solidFill>
          <a:latin typeface="+mn-lt"/>
          <a:ea typeface="+mn-ea"/>
          <a:cs typeface="+mn-cs"/>
        </a:defRPr>
      </a:lvl5pPr>
      <a:lvl6pPr marL="2285638" algn="l" defTabSz="914256" rtl="0" eaLnBrk="1" latinLnBrk="0" hangingPunct="1">
        <a:defRPr sz="1765" kern="1200">
          <a:solidFill>
            <a:schemeClr val="tx1"/>
          </a:solidFill>
          <a:latin typeface="+mn-lt"/>
          <a:ea typeface="+mn-ea"/>
          <a:cs typeface="+mn-cs"/>
        </a:defRPr>
      </a:lvl6pPr>
      <a:lvl7pPr marL="2742763" algn="l" defTabSz="914256" rtl="0" eaLnBrk="1" latinLnBrk="0" hangingPunct="1">
        <a:defRPr sz="1765" kern="1200">
          <a:solidFill>
            <a:schemeClr val="tx1"/>
          </a:solidFill>
          <a:latin typeface="+mn-lt"/>
          <a:ea typeface="+mn-ea"/>
          <a:cs typeface="+mn-cs"/>
        </a:defRPr>
      </a:lvl7pPr>
      <a:lvl8pPr marL="3199891" algn="l" defTabSz="914256" rtl="0" eaLnBrk="1" latinLnBrk="0" hangingPunct="1">
        <a:defRPr sz="1765" kern="1200">
          <a:solidFill>
            <a:schemeClr val="tx1"/>
          </a:solidFill>
          <a:latin typeface="+mn-lt"/>
          <a:ea typeface="+mn-ea"/>
          <a:cs typeface="+mn-cs"/>
        </a:defRPr>
      </a:lvl8pPr>
      <a:lvl9pPr marL="3657019" algn="l" defTabSz="91425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pos="3917">
          <p15:clr>
            <a:srgbClr val="F26B43"/>
          </p15:clr>
        </p15:guide>
        <p15:guide id="3" pos="173">
          <p15:clr>
            <a:srgbClr val="F26B43"/>
          </p15:clr>
        </p15:guide>
        <p15:guide id="4" pos="317">
          <p15:clr>
            <a:srgbClr val="F26B43"/>
          </p15:clr>
        </p15:guide>
        <p15:guide id="5" orient="horz" pos="907">
          <p15:clr>
            <a:srgbClr val="F26B43"/>
          </p15:clr>
        </p15:guide>
        <p15:guide id="6" orient="horz" pos="187">
          <p15:clr>
            <a:srgbClr val="F26B43"/>
          </p15:clr>
        </p15:guide>
        <p15:guide id="7" pos="7661">
          <p15:clr>
            <a:srgbClr val="F26B43"/>
          </p15:clr>
        </p15:guide>
        <p15:guide id="8" orient="horz" pos="42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8.wmf"/><Relationship Id="rId7" Type="http://schemas.openxmlformats.org/officeDocument/2006/relationships/hyperlink" Target="https://make.powerapps.com/"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79.wmf"/><Relationship Id="rId11" Type="http://schemas.openxmlformats.org/officeDocument/2006/relationships/image" Target="../media/image81.png"/><Relationship Id="rId5" Type="http://schemas.openxmlformats.org/officeDocument/2006/relationships/hyperlink" Target="http://aka.ms/Office365E5Trial" TargetMode="External"/><Relationship Id="rId10" Type="http://schemas.openxmlformats.org/officeDocument/2006/relationships/hyperlink" Target="https://aka.ms/powerappsandroid" TargetMode="External"/><Relationship Id="rId4" Type="http://schemas.openxmlformats.org/officeDocument/2006/relationships/hyperlink" Target="https://powerapps.microsoft.com/pricing/" TargetMode="External"/><Relationship Id="rId9" Type="http://schemas.openxmlformats.org/officeDocument/2006/relationships/hyperlink" Target="https://aka.ms/PowerAppsiO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hyperlink" Target="http://aka.ms/ppac"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wmf"/><Relationship Id="rId7" Type="http://schemas.openxmlformats.org/officeDocument/2006/relationships/image" Target="../media/image91.wmf"/><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 Id="rId9" Type="http://schemas.openxmlformats.org/officeDocument/2006/relationships/image" Target="../media/image9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94.wmf"/><Relationship Id="rId7"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96.wmf"/><Relationship Id="rId4" Type="http://schemas.openxmlformats.org/officeDocument/2006/relationships/image" Target="../media/image9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wmf"/><Relationship Id="rId4" Type="http://schemas.openxmlformats.org/officeDocument/2006/relationships/image" Target="../media/image99.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0.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06.wmf"/><Relationship Id="rId5" Type="http://schemas.openxmlformats.org/officeDocument/2006/relationships/image" Target="../media/image105.wmf"/><Relationship Id="rId10" Type="http://schemas.openxmlformats.org/officeDocument/2006/relationships/image" Target="../media/image109.png"/><Relationship Id="rId4" Type="http://schemas.openxmlformats.org/officeDocument/2006/relationships/image" Target="../media/image104.wmf"/><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15.xml"/><Relationship Id="rId4" Type="http://schemas.openxmlformats.org/officeDocument/2006/relationships/image" Target="../media/image112.wmf"/></Relationships>
</file>

<file path=ppt/slides/_rels/slide22.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16.wmf"/><Relationship Id="rId5" Type="http://schemas.openxmlformats.org/officeDocument/2006/relationships/image" Target="../media/image115.jpeg"/><Relationship Id="rId4" Type="http://schemas.openxmlformats.org/officeDocument/2006/relationships/image" Target="../media/image1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hyperlink" Target="https://esheninger.blogspot.com/2016/01/feedback-vs-criticism.html" TargetMode="External"/><Relationship Id="rId4" Type="http://schemas.openxmlformats.org/officeDocument/2006/relationships/image" Target="../media/image118.jpeg"/></Relationships>
</file>

<file path=ppt/slides/_rels/slide24.xml.rels><?xml version="1.0" encoding="UTF-8" standalone="yes"?>
<Relationships xmlns="http://schemas.openxmlformats.org/package/2006/relationships"><Relationship Id="rId8" Type="http://schemas.openxmlformats.org/officeDocument/2006/relationships/hyperlink" Target="http://aka.ms/PowerAppsStories" TargetMode="External"/><Relationship Id="rId3" Type="http://schemas.openxmlformats.org/officeDocument/2006/relationships/image" Target="../media/image119.wmf"/><Relationship Id="rId7" Type="http://schemas.openxmlformats.org/officeDocument/2006/relationships/image" Target="../media/image121.wmf"/><Relationship Id="rId12"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20.png"/><Relationship Id="rId11" Type="http://schemas.openxmlformats.org/officeDocument/2006/relationships/hyperlink" Target="http://aka.ms/HeathrowVideo" TargetMode="External"/><Relationship Id="rId5" Type="http://schemas.openxmlformats.org/officeDocument/2006/relationships/hyperlink" Target="http://aka.ms/flow-resources" TargetMode="External"/><Relationship Id="rId10" Type="http://schemas.openxmlformats.org/officeDocument/2006/relationships/hyperlink" Target="http://aka.ms/ArrivaVideo" TargetMode="External"/><Relationship Id="rId4" Type="http://schemas.openxmlformats.org/officeDocument/2006/relationships/hyperlink" Target="http://aka.ms/powerapps-resources" TargetMode="External"/><Relationship Id="rId9" Type="http://schemas.openxmlformats.org/officeDocument/2006/relationships/hyperlink" Target="http://aka.ms/GJPepsiVideo"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4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8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42.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wmf"/><Relationship Id="rId7"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wmf"/><Relationship Id="rId4" Type="http://schemas.openxmlformats.org/officeDocument/2006/relationships/image" Target="../media/image65.wmf"/></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A25489B-3FBC-4024-A346-76A7BFA780D1}"/>
              </a:ext>
            </a:extLst>
          </p:cNvPr>
          <p:cNvSpPr>
            <a:spLocks noGrp="1"/>
          </p:cNvSpPr>
          <p:nvPr>
            <p:ph type="title"/>
          </p:nvPr>
        </p:nvSpPr>
        <p:spPr>
          <a:xfrm>
            <a:off x="304800" y="2410528"/>
            <a:ext cx="10944225" cy="1793104"/>
          </a:xfrm>
        </p:spPr>
        <p:txBody>
          <a:bodyPr/>
          <a:lstStyle/>
          <a:p>
            <a:pPr>
              <a:lnSpc>
                <a:spcPct val="100000"/>
              </a:lnSpc>
              <a:spcAft>
                <a:spcPts val="1200"/>
              </a:spcAft>
            </a:pPr>
            <a:r>
              <a:rPr lang="en-IN" sz="5400" dirty="0">
                <a:solidFill>
                  <a:srgbClr val="742774"/>
                </a:solidFill>
              </a:rPr>
              <a:t>App in a Day</a:t>
            </a:r>
            <a:br>
              <a:rPr lang="en-IN" sz="5400" dirty="0">
                <a:solidFill>
                  <a:srgbClr val="742774"/>
                </a:solidFill>
              </a:rPr>
            </a:br>
            <a:r>
              <a:rPr lang="en-IN" sz="4000" dirty="0">
                <a:solidFill>
                  <a:srgbClr val="742774"/>
                </a:solidFill>
              </a:rPr>
              <a:t>Microsoft Power Platform</a:t>
            </a:r>
            <a:endParaRPr lang="en-IN" sz="5400" dirty="0">
              <a:solidFill>
                <a:srgbClr val="742774"/>
              </a:solidFill>
            </a:endParaRPr>
          </a:p>
        </p:txBody>
      </p:sp>
      <p:sp>
        <p:nvSpPr>
          <p:cNvPr id="11" name="Title 1">
            <a:extLst>
              <a:ext uri="{FF2B5EF4-FFF2-40B4-BE49-F238E27FC236}">
                <a16:creationId xmlns:a16="http://schemas.microsoft.com/office/drawing/2014/main" id="{82E4D510-0B96-4384-9E18-F0435F49A580}"/>
              </a:ext>
            </a:extLst>
          </p:cNvPr>
          <p:cNvSpPr txBox="1">
            <a:spLocks/>
          </p:cNvSpPr>
          <p:nvPr/>
        </p:nvSpPr>
        <p:spPr>
          <a:xfrm>
            <a:off x="304800" y="4398919"/>
            <a:ext cx="4544413" cy="1385514"/>
          </a:xfrm>
          <a:prstGeom prst="rect">
            <a:avLst/>
          </a:prstGeom>
        </p:spPr>
        <p:txBody>
          <a:bodyPr vert="horz" wrap="square" lIns="0" tIns="0" rIns="0" bIns="0" rtlCol="0" anchor="b" anchorCtr="0">
            <a:no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spcAft>
                <a:spcPts val="1000"/>
              </a:spcAft>
            </a:pPr>
            <a:r>
              <a:rPr lang="en-US" sz="2400" dirty="0">
                <a:solidFill>
                  <a:srgbClr val="191919"/>
                </a:solidFill>
                <a:latin typeface="+mn-lt"/>
              </a:rPr>
              <a:t>Power Apps</a:t>
            </a:r>
          </a:p>
          <a:p>
            <a:pPr>
              <a:spcBef>
                <a:spcPts val="0"/>
              </a:spcBef>
              <a:spcAft>
                <a:spcPts val="1000"/>
              </a:spcAft>
            </a:pPr>
            <a:r>
              <a:rPr lang="en-US" sz="2400" dirty="0">
                <a:solidFill>
                  <a:srgbClr val="191919"/>
                </a:solidFill>
                <a:latin typeface="+mn-lt"/>
              </a:rPr>
              <a:t>Power Automate</a:t>
            </a:r>
          </a:p>
          <a:p>
            <a:pPr>
              <a:spcBef>
                <a:spcPts val="0"/>
              </a:spcBef>
              <a:spcAft>
                <a:spcPts val="1000"/>
              </a:spcAft>
            </a:pPr>
            <a:r>
              <a:rPr lang="en-US" sz="2400" dirty="0">
                <a:solidFill>
                  <a:srgbClr val="191919"/>
                </a:solidFill>
                <a:latin typeface="+mn-lt"/>
              </a:rPr>
              <a:t>Microsoft Dataverse</a:t>
            </a:r>
          </a:p>
        </p:txBody>
      </p:sp>
      <p:sp>
        <p:nvSpPr>
          <p:cNvPr id="2" name="TextBox 1">
            <a:extLst>
              <a:ext uri="{FF2B5EF4-FFF2-40B4-BE49-F238E27FC236}">
                <a16:creationId xmlns:a16="http://schemas.microsoft.com/office/drawing/2014/main" id="{9346B083-5C96-4AE1-B617-A1D707B88C40}"/>
              </a:ext>
            </a:extLst>
          </p:cNvPr>
          <p:cNvSpPr txBox="1"/>
          <p:nvPr/>
        </p:nvSpPr>
        <p:spPr>
          <a:xfrm>
            <a:off x="304800" y="5979720"/>
            <a:ext cx="3562598"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24 March 2023</a:t>
            </a:r>
          </a:p>
        </p:txBody>
      </p:sp>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98E8D3FA-6BFF-4681-9E49-4E18C185383C}"/>
              </a:ext>
              <a:ext uri="{C183D7F6-B498-43B3-948B-1728B52AA6E4}">
                <adec:decorative xmlns:adec="http://schemas.microsoft.com/office/drawing/2017/decorative" val="1"/>
              </a:ext>
            </a:extLst>
          </p:cNvPr>
          <p:cNvSpPr/>
          <p:nvPr/>
        </p:nvSpPr>
        <p:spPr bwMode="auto">
          <a:xfrm>
            <a:off x="116117" y="1195769"/>
            <a:ext cx="12192000" cy="5662232"/>
          </a:xfrm>
          <a:custGeom>
            <a:avLst/>
            <a:gdLst>
              <a:gd name="connsiteX0" fmla="*/ 0 w 12192000"/>
              <a:gd name="connsiteY0" fmla="*/ 0 h 5662232"/>
              <a:gd name="connsiteX1" fmla="*/ 6883730 w 12192000"/>
              <a:gd name="connsiteY1" fmla="*/ 0 h 5662232"/>
              <a:gd name="connsiteX2" fmla="*/ 12192000 w 12192000"/>
              <a:gd name="connsiteY2" fmla="*/ 5308273 h 5662232"/>
              <a:gd name="connsiteX3" fmla="*/ 12192000 w 12192000"/>
              <a:gd name="connsiteY3" fmla="*/ 5662232 h 5662232"/>
              <a:gd name="connsiteX4" fmla="*/ 0 w 12192000"/>
              <a:gd name="connsiteY4" fmla="*/ 5662232 h 5662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662232">
                <a:moveTo>
                  <a:pt x="0" y="0"/>
                </a:moveTo>
                <a:lnTo>
                  <a:pt x="6883730" y="0"/>
                </a:lnTo>
                <a:lnTo>
                  <a:pt x="12192000" y="5308273"/>
                </a:lnTo>
                <a:lnTo>
                  <a:pt x="12192000" y="5662232"/>
                </a:lnTo>
                <a:lnTo>
                  <a:pt x="0" y="5662232"/>
                </a:lnTo>
                <a:close/>
              </a:path>
            </a:pathLst>
          </a:custGeom>
          <a:solidFill>
            <a:srgbClr val="D59D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5" name="Freeform: Shape 24">
            <a:extLst>
              <a:ext uri="{FF2B5EF4-FFF2-40B4-BE49-F238E27FC236}">
                <a16:creationId xmlns:a16="http://schemas.microsoft.com/office/drawing/2014/main" id="{EDD976CF-6C63-4E20-A8B5-F56F55E97D69}"/>
              </a:ext>
              <a:ext uri="{C183D7F6-B498-43B3-948B-1728B52AA6E4}">
                <adec:decorative xmlns:adec="http://schemas.microsoft.com/office/drawing/2017/decorative" val="1"/>
              </a:ext>
            </a:extLst>
          </p:cNvPr>
          <p:cNvSpPr/>
          <p:nvPr/>
        </p:nvSpPr>
        <p:spPr bwMode="auto">
          <a:xfrm>
            <a:off x="0" y="1195769"/>
            <a:ext cx="12192000" cy="5662232"/>
          </a:xfrm>
          <a:custGeom>
            <a:avLst/>
            <a:gdLst>
              <a:gd name="connsiteX0" fmla="*/ 0 w 12192000"/>
              <a:gd name="connsiteY0" fmla="*/ 0 h 5662232"/>
              <a:gd name="connsiteX1" fmla="*/ 6883730 w 12192000"/>
              <a:gd name="connsiteY1" fmla="*/ 0 h 5662232"/>
              <a:gd name="connsiteX2" fmla="*/ 12192000 w 12192000"/>
              <a:gd name="connsiteY2" fmla="*/ 5308273 h 5662232"/>
              <a:gd name="connsiteX3" fmla="*/ 12192000 w 12192000"/>
              <a:gd name="connsiteY3" fmla="*/ 5662232 h 5662232"/>
              <a:gd name="connsiteX4" fmla="*/ 0 w 12192000"/>
              <a:gd name="connsiteY4" fmla="*/ 5662232 h 5662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662232">
                <a:moveTo>
                  <a:pt x="0" y="0"/>
                </a:moveTo>
                <a:lnTo>
                  <a:pt x="6883730" y="0"/>
                </a:lnTo>
                <a:lnTo>
                  <a:pt x="12192000" y="5308273"/>
                </a:lnTo>
                <a:lnTo>
                  <a:pt x="12192000" y="5662232"/>
                </a:lnTo>
                <a:lnTo>
                  <a:pt x="0" y="5662232"/>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Title 8">
            <a:extLst>
              <a:ext uri="{FF2B5EF4-FFF2-40B4-BE49-F238E27FC236}">
                <a16:creationId xmlns:a16="http://schemas.microsoft.com/office/drawing/2014/main" id="{178F0F7C-A675-4B11-BA0D-B79C44A678A6}"/>
              </a:ext>
            </a:extLst>
          </p:cNvPr>
          <p:cNvSpPr>
            <a:spLocks noGrp="1"/>
          </p:cNvSpPr>
          <p:nvPr>
            <p:ph type="title"/>
          </p:nvPr>
        </p:nvSpPr>
        <p:spPr>
          <a:xfrm>
            <a:off x="311150" y="315628"/>
            <a:ext cx="11582400" cy="644810"/>
          </a:xfrm>
        </p:spPr>
        <p:txBody>
          <a:bodyPr/>
          <a:lstStyle/>
          <a:p>
            <a:r>
              <a:rPr lang="en-IN" dirty="0"/>
              <a:t>Pre-requisites</a:t>
            </a:r>
          </a:p>
        </p:txBody>
      </p:sp>
      <p:pic>
        <p:nvPicPr>
          <p:cNvPr id="8" name="Picture 7" descr="Icon of a list in a paper">
            <a:extLst>
              <a:ext uri="{FF2B5EF4-FFF2-40B4-BE49-F238E27FC236}">
                <a16:creationId xmlns:a16="http://schemas.microsoft.com/office/drawing/2014/main" id="{CBED97E7-A997-4C0F-B055-D1954B36011C}"/>
              </a:ext>
            </a:extLst>
          </p:cNvPr>
          <p:cNvPicPr>
            <a:picLocks noChangeAspect="1"/>
          </p:cNvPicPr>
          <p:nvPr/>
        </p:nvPicPr>
        <p:blipFill>
          <a:blip r:embed="rId3"/>
          <a:stretch>
            <a:fillRect/>
          </a:stretch>
        </p:blipFill>
        <p:spPr>
          <a:xfrm>
            <a:off x="299293" y="1614456"/>
            <a:ext cx="207264" cy="233172"/>
          </a:xfrm>
          <a:prstGeom prst="rect">
            <a:avLst/>
          </a:prstGeom>
        </p:spPr>
      </p:pic>
      <p:sp>
        <p:nvSpPr>
          <p:cNvPr id="11" name="Text Placeholder 3">
            <a:extLst>
              <a:ext uri="{FF2B5EF4-FFF2-40B4-BE49-F238E27FC236}">
                <a16:creationId xmlns:a16="http://schemas.microsoft.com/office/drawing/2014/main" id="{C46B65A1-CB3F-43A8-8CD9-12E9049D8F21}"/>
              </a:ext>
            </a:extLst>
          </p:cNvPr>
          <p:cNvSpPr txBox="1">
            <a:spLocks/>
          </p:cNvSpPr>
          <p:nvPr/>
        </p:nvSpPr>
        <p:spPr>
          <a:xfrm>
            <a:off x="596900" y="1532002"/>
            <a:ext cx="7118350" cy="237705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dirty="0">
                <a:solidFill>
                  <a:srgbClr val="742774"/>
                </a:solidFill>
              </a:rPr>
              <a:t>Valid Power Apps license:</a:t>
            </a:r>
          </a:p>
          <a:p>
            <a:pPr marL="285750" indent="-285750">
              <a:spcAft>
                <a:spcPts val="300"/>
              </a:spcAft>
              <a:buFont typeface="Arial" panose="020B0604020202020204" pitchFamily="34" charset="0"/>
              <a:buChar char="•"/>
            </a:pPr>
            <a:r>
              <a:rPr lang="en-US" sz="1600" dirty="0"/>
              <a:t>Dataverse usage requires a Power Apps license</a:t>
            </a:r>
          </a:p>
          <a:p>
            <a:pPr marL="285750" indent="-285750">
              <a:spcAft>
                <a:spcPts val="300"/>
              </a:spcAft>
              <a:buFont typeface="Arial" panose="020B0604020202020204" pitchFamily="34" charset="0"/>
              <a:buChar char="•"/>
            </a:pPr>
            <a:r>
              <a:rPr lang="en-US" sz="1800" dirty="0"/>
              <a:t>Visit </a:t>
            </a:r>
            <a:r>
              <a:rPr lang="en-US" sz="1800" dirty="0">
                <a:hlinkClick r:id="rId4">
                  <a:extLst>
                    <a:ext uri="{A12FA001-AC4F-418D-AE19-62706E023703}">
                      <ahyp:hlinkClr xmlns:ahyp="http://schemas.microsoft.com/office/drawing/2018/hyperlinkcolor" val="tx"/>
                    </a:ext>
                  </a:extLst>
                </a:hlinkClick>
              </a:rPr>
              <a:t>https://powerapps.microsoft.com/pricing/</a:t>
            </a:r>
            <a:r>
              <a:rPr lang="en-US" sz="1800" dirty="0"/>
              <a:t> and click Free Trial</a:t>
            </a:r>
          </a:p>
          <a:p>
            <a:pPr marL="285750" indent="-285750">
              <a:spcAft>
                <a:spcPts val="300"/>
              </a:spcAft>
              <a:buFont typeface="Arial" panose="020B0604020202020204" pitchFamily="34" charset="0"/>
              <a:buChar char="•"/>
            </a:pPr>
            <a:r>
              <a:rPr lang="en-US" sz="1800" dirty="0"/>
              <a:t>If you are unable to acquire a trial license:</a:t>
            </a:r>
            <a:br>
              <a:rPr lang="en-US" sz="1600" dirty="0"/>
            </a:br>
            <a:r>
              <a:rPr lang="en-US" sz="1600" dirty="0">
                <a:latin typeface="+mn-lt"/>
              </a:rPr>
              <a:t>Ask the instructor for a trial user account that you may use for this session OR</a:t>
            </a:r>
            <a:br>
              <a:rPr lang="en-US" sz="1600" dirty="0">
                <a:latin typeface="+mn-lt"/>
              </a:rPr>
            </a:br>
            <a:r>
              <a:rPr lang="en-US" sz="1600" dirty="0">
                <a:latin typeface="+mn-lt"/>
              </a:rPr>
              <a:t>Create your own Office 365 trial tenant – </a:t>
            </a:r>
            <a:r>
              <a:rPr lang="en-US" sz="1600" dirty="0">
                <a:latin typeface="+mn-lt"/>
                <a:hlinkClick r:id="rId5">
                  <a:extLst>
                    <a:ext uri="{A12FA001-AC4F-418D-AE19-62706E023703}">
                      <ahyp:hlinkClr xmlns:ahyp="http://schemas.microsoft.com/office/drawing/2018/hyperlinkcolor" val="tx"/>
                    </a:ext>
                  </a:extLst>
                </a:hlinkClick>
              </a:rPr>
              <a:t>http://aka.ms/Office365E5Trial</a:t>
            </a:r>
            <a:r>
              <a:rPr lang="en-US" sz="1600" dirty="0">
                <a:latin typeface="+mn-lt"/>
              </a:rPr>
              <a:t> </a:t>
            </a:r>
          </a:p>
        </p:txBody>
      </p:sp>
      <p:cxnSp>
        <p:nvCxnSpPr>
          <p:cNvPr id="49" name="Straight Connector 48">
            <a:extLst>
              <a:ext uri="{FF2B5EF4-FFF2-40B4-BE49-F238E27FC236}">
                <a16:creationId xmlns:a16="http://schemas.microsoft.com/office/drawing/2014/main" id="{2AB277AF-406C-4646-8F9B-16B32F81E30A}"/>
              </a:ext>
              <a:ext uri="{C183D7F6-B498-43B3-948B-1728B52AA6E4}">
                <adec:decorative xmlns:adec="http://schemas.microsoft.com/office/drawing/2017/decorative" val="1"/>
              </a:ext>
            </a:extLst>
          </p:cNvPr>
          <p:cNvCxnSpPr>
            <a:cxnSpLocks/>
          </p:cNvCxnSpPr>
          <p:nvPr/>
        </p:nvCxnSpPr>
        <p:spPr>
          <a:xfrm>
            <a:off x="692150" y="4006460"/>
            <a:ext cx="6210300"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a surface pen with a drawn line below it">
            <a:extLst>
              <a:ext uri="{FF2B5EF4-FFF2-40B4-BE49-F238E27FC236}">
                <a16:creationId xmlns:a16="http://schemas.microsoft.com/office/drawing/2014/main" id="{8CB58996-9641-413A-867C-89963AE3AEDC}"/>
              </a:ext>
            </a:extLst>
          </p:cNvPr>
          <p:cNvPicPr>
            <a:picLocks noChangeAspect="1"/>
          </p:cNvPicPr>
          <p:nvPr/>
        </p:nvPicPr>
        <p:blipFill>
          <a:blip r:embed="rId6"/>
          <a:stretch>
            <a:fillRect/>
          </a:stretch>
        </p:blipFill>
        <p:spPr>
          <a:xfrm>
            <a:off x="295141" y="4179241"/>
            <a:ext cx="243022" cy="249060"/>
          </a:xfrm>
          <a:prstGeom prst="rect">
            <a:avLst/>
          </a:prstGeom>
        </p:spPr>
      </p:pic>
      <p:sp>
        <p:nvSpPr>
          <p:cNvPr id="12" name="Text Placeholder 3">
            <a:extLst>
              <a:ext uri="{FF2B5EF4-FFF2-40B4-BE49-F238E27FC236}">
                <a16:creationId xmlns:a16="http://schemas.microsoft.com/office/drawing/2014/main" id="{F362AA09-4417-4DE4-8C7A-BFD4EE1FF72C}"/>
              </a:ext>
            </a:extLst>
          </p:cNvPr>
          <p:cNvSpPr txBox="1">
            <a:spLocks/>
          </p:cNvSpPr>
          <p:nvPr/>
        </p:nvSpPr>
        <p:spPr>
          <a:xfrm>
            <a:off x="596900" y="4103860"/>
            <a:ext cx="6915150" cy="69073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dirty="0">
                <a:solidFill>
                  <a:srgbClr val="742774"/>
                </a:solidFill>
              </a:rPr>
              <a:t>Power Apps authoring environment:</a:t>
            </a:r>
          </a:p>
          <a:p>
            <a:pPr marL="285750" indent="-285750">
              <a:spcAft>
                <a:spcPts val="600"/>
              </a:spcAft>
              <a:buFont typeface="Arial" panose="020B0604020202020204" pitchFamily="34" charset="0"/>
              <a:buChar char="•"/>
            </a:pPr>
            <a:r>
              <a:rPr lang="en-US" sz="1600" dirty="0">
                <a:latin typeface="+mn-lt"/>
              </a:rPr>
              <a:t>Launch </a:t>
            </a:r>
            <a:r>
              <a:rPr lang="en-US" sz="1600" dirty="0">
                <a:latin typeface="+mn-lt"/>
                <a:hlinkClick r:id="rId7">
                  <a:extLst>
                    <a:ext uri="{A12FA001-AC4F-418D-AE19-62706E023703}">
                      <ahyp:hlinkClr xmlns:ahyp="http://schemas.microsoft.com/office/drawing/2018/hyperlinkcolor" val="tx"/>
                    </a:ext>
                  </a:extLst>
                </a:hlinkClick>
              </a:rPr>
              <a:t>https://make.powerapps.com</a:t>
            </a:r>
            <a:r>
              <a:rPr lang="en-US" sz="1600" dirty="0">
                <a:latin typeface="+mn-lt"/>
              </a:rPr>
              <a:t> using any modern browser</a:t>
            </a:r>
          </a:p>
        </p:txBody>
      </p:sp>
      <p:cxnSp>
        <p:nvCxnSpPr>
          <p:cNvPr id="51" name="Straight Connector 50">
            <a:extLst>
              <a:ext uri="{FF2B5EF4-FFF2-40B4-BE49-F238E27FC236}">
                <a16:creationId xmlns:a16="http://schemas.microsoft.com/office/drawing/2014/main" id="{4A1265DC-0173-4ACE-BA19-0BCD07A44251}"/>
              </a:ext>
              <a:ext uri="{C183D7F6-B498-43B3-948B-1728B52AA6E4}">
                <adec:decorative xmlns:adec="http://schemas.microsoft.com/office/drawing/2017/decorative" val="1"/>
              </a:ext>
            </a:extLst>
          </p:cNvPr>
          <p:cNvCxnSpPr>
            <a:cxnSpLocks/>
          </p:cNvCxnSpPr>
          <p:nvPr/>
        </p:nvCxnSpPr>
        <p:spPr>
          <a:xfrm>
            <a:off x="692150" y="4891999"/>
            <a:ext cx="6845300"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a cellphone with a checkmark on the lower right corner">
            <a:extLst>
              <a:ext uri="{FF2B5EF4-FFF2-40B4-BE49-F238E27FC236}">
                <a16:creationId xmlns:a16="http://schemas.microsoft.com/office/drawing/2014/main" id="{9BEE1363-F7E7-44DD-883F-761C21F6F2E4}"/>
              </a:ext>
            </a:extLst>
          </p:cNvPr>
          <p:cNvPicPr>
            <a:picLocks noChangeAspect="1"/>
          </p:cNvPicPr>
          <p:nvPr/>
        </p:nvPicPr>
        <p:blipFill>
          <a:blip r:embed="rId8"/>
          <a:stretch>
            <a:fillRect/>
          </a:stretch>
        </p:blipFill>
        <p:spPr>
          <a:xfrm>
            <a:off x="299116" y="5035650"/>
            <a:ext cx="225552" cy="280416"/>
          </a:xfrm>
          <a:prstGeom prst="rect">
            <a:avLst/>
          </a:prstGeom>
        </p:spPr>
      </p:pic>
      <p:sp>
        <p:nvSpPr>
          <p:cNvPr id="13" name="Text Placeholder 3">
            <a:extLst>
              <a:ext uri="{FF2B5EF4-FFF2-40B4-BE49-F238E27FC236}">
                <a16:creationId xmlns:a16="http://schemas.microsoft.com/office/drawing/2014/main" id="{76C86C7D-2C19-4FDD-B123-F14B113CA471}"/>
              </a:ext>
            </a:extLst>
          </p:cNvPr>
          <p:cNvSpPr txBox="1">
            <a:spLocks/>
          </p:cNvSpPr>
          <p:nvPr/>
        </p:nvSpPr>
        <p:spPr>
          <a:xfrm>
            <a:off x="596900" y="4989400"/>
            <a:ext cx="6915150" cy="84948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a:solidFill>
                  <a:srgbClr val="742774"/>
                </a:solidFill>
              </a:rPr>
              <a:t>Power Apps mobile apps (Optional):</a:t>
            </a:r>
          </a:p>
          <a:p>
            <a:pPr marL="285750" indent="-285750">
              <a:spcAft>
                <a:spcPts val="600"/>
              </a:spcAft>
              <a:buFont typeface="Arial" panose="020B0604020202020204" pitchFamily="34" charset="0"/>
              <a:buChar char="•"/>
            </a:pPr>
            <a:r>
              <a:rPr lang="en-US" sz="1600">
                <a:latin typeface="+mn-lt"/>
              </a:rPr>
              <a:t>PowerApps – iOS : </a:t>
            </a:r>
            <a:r>
              <a:rPr lang="en-US" sz="1600">
                <a:latin typeface="+mn-lt"/>
                <a:hlinkClick r:id="rId9">
                  <a:extLst>
                    <a:ext uri="{A12FA001-AC4F-418D-AE19-62706E023703}">
                      <ahyp:hlinkClr xmlns:ahyp="http://schemas.microsoft.com/office/drawing/2018/hyperlinkcolor" val="tx"/>
                    </a:ext>
                  </a:extLst>
                </a:hlinkClick>
              </a:rPr>
              <a:t>https://aka.ms/PowerAppsiOS</a:t>
            </a:r>
            <a:br>
              <a:rPr lang="en-US" sz="1600">
                <a:latin typeface="+mn-lt"/>
              </a:rPr>
            </a:br>
            <a:r>
              <a:rPr lang="en-US" sz="1600">
                <a:latin typeface="+mn-lt"/>
              </a:rPr>
              <a:t>PowerApps – Android : </a:t>
            </a:r>
            <a:r>
              <a:rPr lang="en-US" sz="1600">
                <a:latin typeface="+mn-lt"/>
                <a:hlinkClick r:id="rId10">
                  <a:extLst>
                    <a:ext uri="{A12FA001-AC4F-418D-AE19-62706E023703}">
                      <ahyp:hlinkClr xmlns:ahyp="http://schemas.microsoft.com/office/drawing/2018/hyperlinkcolor" val="tx"/>
                    </a:ext>
                  </a:extLst>
                </a:hlinkClick>
              </a:rPr>
              <a:t>https://aka.ms/PowerAppsAndroid</a:t>
            </a:r>
            <a:endParaRPr lang="en-US" sz="1600">
              <a:latin typeface="+mn-lt"/>
            </a:endParaRPr>
          </a:p>
        </p:txBody>
      </p:sp>
      <p:grpSp>
        <p:nvGrpSpPr>
          <p:cNvPr id="4" name="Group 3" descr="A screenshot of a PowerApps Plan 2">
            <a:extLst>
              <a:ext uri="{FF2B5EF4-FFF2-40B4-BE49-F238E27FC236}">
                <a16:creationId xmlns:a16="http://schemas.microsoft.com/office/drawing/2014/main" id="{1089F1B4-0AD4-4DE5-AB68-636D05E13747}"/>
              </a:ext>
            </a:extLst>
          </p:cNvPr>
          <p:cNvGrpSpPr/>
          <p:nvPr/>
        </p:nvGrpSpPr>
        <p:grpSpPr>
          <a:xfrm>
            <a:off x="8806009" y="1931911"/>
            <a:ext cx="3226761" cy="3117185"/>
            <a:chOff x="8806009" y="1931911"/>
            <a:chExt cx="3226761" cy="3117185"/>
          </a:xfrm>
        </p:grpSpPr>
        <p:sp>
          <p:nvSpPr>
            <p:cNvPr id="23" name="Freeform: Shape 22">
              <a:extLst>
                <a:ext uri="{FF2B5EF4-FFF2-40B4-BE49-F238E27FC236}">
                  <a16:creationId xmlns:a16="http://schemas.microsoft.com/office/drawing/2014/main" id="{DCDAF7A4-FF1B-4B9C-814D-DBBB7AAA322E}"/>
                </a:ext>
                <a:ext uri="{C183D7F6-B498-43B3-948B-1728B52AA6E4}">
                  <adec:decorative xmlns:adec="http://schemas.microsoft.com/office/drawing/2017/decorative" val="1"/>
                </a:ext>
              </a:extLst>
            </p:cNvPr>
            <p:cNvSpPr/>
            <p:nvPr/>
          </p:nvSpPr>
          <p:spPr>
            <a:xfrm flipH="1">
              <a:off x="8806009" y="1931911"/>
              <a:ext cx="3226761" cy="3117185"/>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F033A677-3DA5-45A5-A803-0F687C49E8F1}"/>
                </a:ext>
                <a:ext uri="{C183D7F6-B498-43B3-948B-1728B52AA6E4}">
                  <adec:decorative xmlns:adec="http://schemas.microsoft.com/office/drawing/2017/decorative" val="1"/>
                </a:ext>
              </a:extLst>
            </p:cNvPr>
            <p:cNvSpPr/>
            <p:nvPr/>
          </p:nvSpPr>
          <p:spPr bwMode="auto">
            <a:xfrm>
              <a:off x="8895389" y="2053156"/>
              <a:ext cx="3048000" cy="2874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screenshot of a PowerApps Plan 2">
              <a:extLst>
                <a:ext uri="{FF2B5EF4-FFF2-40B4-BE49-F238E27FC236}">
                  <a16:creationId xmlns:a16="http://schemas.microsoft.com/office/drawing/2014/main" id="{03817C69-ED43-4F86-A48C-ED984CD611FC}"/>
                </a:ext>
              </a:extLst>
            </p:cNvPr>
            <p:cNvPicPr>
              <a:picLocks noChangeAspect="1"/>
            </p:cNvPicPr>
            <p:nvPr/>
          </p:nvPicPr>
          <p:blipFill>
            <a:blip r:embed="rId11"/>
            <a:stretch>
              <a:fillRect/>
            </a:stretch>
          </p:blipFill>
          <p:spPr>
            <a:xfrm>
              <a:off x="9169930" y="2053156"/>
              <a:ext cx="2498918" cy="2874695"/>
            </a:xfrm>
            <a:prstGeom prst="rect">
              <a:avLst/>
            </a:prstGeom>
            <a:ln>
              <a:noFill/>
            </a:ln>
            <a:effectLst/>
          </p:spPr>
        </p:pic>
      </p:grpSp>
    </p:spTree>
    <p:extLst>
      <p:ext uri="{BB962C8B-B14F-4D97-AF65-F5344CB8AC3E}">
        <p14:creationId xmlns:p14="http://schemas.microsoft.com/office/powerpoint/2010/main" val="19907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 name="Freeform: Shape 172">
            <a:extLst>
              <a:ext uri="{FF2B5EF4-FFF2-40B4-BE49-F238E27FC236}">
                <a16:creationId xmlns:a16="http://schemas.microsoft.com/office/drawing/2014/main" id="{617223E6-CE6D-4FB5-884B-0ECE72A6F52C}"/>
              </a:ext>
              <a:ext uri="{C183D7F6-B498-43B3-948B-1728B52AA6E4}">
                <adec:decorative xmlns:adec="http://schemas.microsoft.com/office/drawing/2017/decorative" val="1"/>
              </a:ext>
            </a:extLst>
          </p:cNvPr>
          <p:cNvSpPr/>
          <p:nvPr/>
        </p:nvSpPr>
        <p:spPr bwMode="auto">
          <a:xfrm>
            <a:off x="1814" y="203200"/>
            <a:ext cx="11111491" cy="990600"/>
          </a:xfrm>
          <a:custGeom>
            <a:avLst/>
            <a:gdLst>
              <a:gd name="connsiteX0" fmla="*/ 0 w 11111491"/>
              <a:gd name="connsiteY0" fmla="*/ 0 h 990600"/>
              <a:gd name="connsiteX1" fmla="*/ 1233715 w 11111491"/>
              <a:gd name="connsiteY1" fmla="*/ 0 h 990600"/>
              <a:gd name="connsiteX2" fmla="*/ 4927600 w 11111491"/>
              <a:gd name="connsiteY2" fmla="*/ 0 h 990600"/>
              <a:gd name="connsiteX3" fmla="*/ 6031921 w 11111491"/>
              <a:gd name="connsiteY3" fmla="*/ 0 h 990600"/>
              <a:gd name="connsiteX4" fmla="*/ 6161315 w 11111491"/>
              <a:gd name="connsiteY4" fmla="*/ 0 h 990600"/>
              <a:gd name="connsiteX5" fmla="*/ 7265636 w 11111491"/>
              <a:gd name="connsiteY5" fmla="*/ 0 h 990600"/>
              <a:gd name="connsiteX6" fmla="*/ 8887176 w 11111491"/>
              <a:gd name="connsiteY6" fmla="*/ 0 h 990600"/>
              <a:gd name="connsiteX7" fmla="*/ 10120891 w 11111491"/>
              <a:gd name="connsiteY7" fmla="*/ 0 h 990600"/>
              <a:gd name="connsiteX8" fmla="*/ 11111491 w 11111491"/>
              <a:gd name="connsiteY8" fmla="*/ 990600 h 990600"/>
              <a:gd name="connsiteX9" fmla="*/ 9877776 w 11111491"/>
              <a:gd name="connsiteY9" fmla="*/ 990600 h 990600"/>
              <a:gd name="connsiteX10" fmla="*/ 8774691 w 11111491"/>
              <a:gd name="connsiteY10" fmla="*/ 990600 h 990600"/>
              <a:gd name="connsiteX11" fmla="*/ 7540976 w 11111491"/>
              <a:gd name="connsiteY11" fmla="*/ 990600 h 990600"/>
              <a:gd name="connsiteX12" fmla="*/ 6161315 w 11111491"/>
              <a:gd name="connsiteY12" fmla="*/ 990600 h 990600"/>
              <a:gd name="connsiteX13" fmla="*/ 4927600 w 11111491"/>
              <a:gd name="connsiteY13" fmla="*/ 990600 h 990600"/>
              <a:gd name="connsiteX14" fmla="*/ 1233715 w 11111491"/>
              <a:gd name="connsiteY14" fmla="*/ 990600 h 990600"/>
              <a:gd name="connsiteX15" fmla="*/ 0 w 11111491"/>
              <a:gd name="connsiteY15"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1491" h="990600">
                <a:moveTo>
                  <a:pt x="0" y="0"/>
                </a:moveTo>
                <a:lnTo>
                  <a:pt x="1233715" y="0"/>
                </a:lnTo>
                <a:lnTo>
                  <a:pt x="4927600" y="0"/>
                </a:lnTo>
                <a:lnTo>
                  <a:pt x="6031921" y="0"/>
                </a:lnTo>
                <a:lnTo>
                  <a:pt x="6161315" y="0"/>
                </a:lnTo>
                <a:lnTo>
                  <a:pt x="7265636" y="0"/>
                </a:lnTo>
                <a:lnTo>
                  <a:pt x="8887176" y="0"/>
                </a:lnTo>
                <a:lnTo>
                  <a:pt x="10120891" y="0"/>
                </a:lnTo>
                <a:lnTo>
                  <a:pt x="11111491" y="990600"/>
                </a:lnTo>
                <a:lnTo>
                  <a:pt x="9877776" y="990600"/>
                </a:lnTo>
                <a:lnTo>
                  <a:pt x="8774691" y="990600"/>
                </a:lnTo>
                <a:lnTo>
                  <a:pt x="7540976" y="990600"/>
                </a:lnTo>
                <a:lnTo>
                  <a:pt x="6161315" y="990600"/>
                </a:lnTo>
                <a:lnTo>
                  <a:pt x="4927600" y="990600"/>
                </a:lnTo>
                <a:lnTo>
                  <a:pt x="1233715"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D3B6181-B596-49BA-9CDE-1C58670A57A0}"/>
              </a:ext>
            </a:extLst>
          </p:cNvPr>
          <p:cNvSpPr>
            <a:spLocks noGrp="1"/>
          </p:cNvSpPr>
          <p:nvPr>
            <p:ph type="title"/>
          </p:nvPr>
        </p:nvSpPr>
        <p:spPr>
          <a:xfrm>
            <a:off x="311150" y="322914"/>
            <a:ext cx="8528050" cy="414505"/>
          </a:xfrm>
        </p:spPr>
        <p:txBody>
          <a:bodyPr/>
          <a:lstStyle/>
          <a:p>
            <a:r>
              <a:rPr lang="en-US" sz="2800" dirty="0">
                <a:solidFill>
                  <a:schemeClr val="bg1"/>
                </a:solidFill>
              </a:rPr>
              <a:t>Provision environment and Dataverse</a:t>
            </a:r>
            <a:endParaRPr lang="en-IN" sz="2800" dirty="0">
              <a:solidFill>
                <a:schemeClr val="bg1"/>
              </a:solidFill>
            </a:endParaRPr>
          </a:p>
        </p:txBody>
      </p:sp>
      <p:sp>
        <p:nvSpPr>
          <p:cNvPr id="63" name="Rectangle 62">
            <a:extLst>
              <a:ext uri="{FF2B5EF4-FFF2-40B4-BE49-F238E27FC236}">
                <a16:creationId xmlns:a16="http://schemas.microsoft.com/office/drawing/2014/main" id="{1E8B0AED-F2A7-4EA9-AF40-A98B3AD67071}"/>
              </a:ext>
            </a:extLst>
          </p:cNvPr>
          <p:cNvSpPr/>
          <p:nvPr/>
        </p:nvSpPr>
        <p:spPr>
          <a:xfrm>
            <a:off x="301318" y="793773"/>
            <a:ext cx="10386346" cy="258279"/>
          </a:xfrm>
          <a:prstGeom prst="rect">
            <a:avLst/>
          </a:prstGeom>
        </p:spPr>
        <p:txBody>
          <a:bodyPr wrap="square" lIns="0" tIns="0" rIns="0" bIns="0">
            <a:noAutofit/>
          </a:bodyPr>
          <a:lstStyle/>
          <a:p>
            <a:r>
              <a:rPr lang="en-US" dirty="0">
                <a:solidFill>
                  <a:schemeClr val="bg1"/>
                </a:solidFill>
              </a:rPr>
              <a:t>This lab requires a new Power Apps environment and database that was provisioned for this class</a:t>
            </a:r>
          </a:p>
        </p:txBody>
      </p:sp>
      <p:pic>
        <p:nvPicPr>
          <p:cNvPr id="5" name="Picture 4">
            <a:extLst>
              <a:ext uri="{FF2B5EF4-FFF2-40B4-BE49-F238E27FC236}">
                <a16:creationId xmlns:a16="http://schemas.microsoft.com/office/drawing/2014/main" id="{53C54B65-ECB5-43EF-9AC7-4DDB07B2587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5430" y="1480701"/>
            <a:ext cx="121920" cy="121920"/>
          </a:xfrm>
          <a:prstGeom prst="rect">
            <a:avLst/>
          </a:prstGeom>
        </p:spPr>
      </p:pic>
      <p:sp>
        <p:nvSpPr>
          <p:cNvPr id="78" name="Rectangle 77">
            <a:extLst>
              <a:ext uri="{FF2B5EF4-FFF2-40B4-BE49-F238E27FC236}">
                <a16:creationId xmlns:a16="http://schemas.microsoft.com/office/drawing/2014/main" id="{9D2FE9E0-4695-4D3E-8DF4-E48290D3008E}"/>
              </a:ext>
            </a:extLst>
          </p:cNvPr>
          <p:cNvSpPr/>
          <p:nvPr/>
        </p:nvSpPr>
        <p:spPr bwMode="auto">
          <a:xfrm>
            <a:off x="588006" y="1436649"/>
            <a:ext cx="11318241"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Go to the Power Apps Admin center – </a:t>
            </a:r>
            <a:r>
              <a:rPr lang="en-US" sz="1600" dirty="0">
                <a:solidFill>
                  <a:srgbClr val="742774"/>
                </a:solidFill>
                <a:ea typeface="Segoe UI" pitchFamily="34" charset="0"/>
                <a:cs typeface="Segoe UI" pitchFamily="34" charset="0"/>
                <a:hlinkClick r:id="rId4"/>
              </a:rPr>
              <a:t>http://aka.ms/ppac</a:t>
            </a:r>
            <a:r>
              <a:rPr lang="en-US" sz="1600" dirty="0">
                <a:solidFill>
                  <a:srgbClr val="742774"/>
                </a:solidFill>
                <a:ea typeface="Segoe UI" pitchFamily="34" charset="0"/>
                <a:cs typeface="Segoe UI" pitchFamily="34" charset="0"/>
              </a:rPr>
              <a:t> </a:t>
            </a:r>
          </a:p>
        </p:txBody>
      </p:sp>
      <p:pic>
        <p:nvPicPr>
          <p:cNvPr id="6" name="Picture 5">
            <a:extLst>
              <a:ext uri="{FF2B5EF4-FFF2-40B4-BE49-F238E27FC236}">
                <a16:creationId xmlns:a16="http://schemas.microsoft.com/office/drawing/2014/main" id="{5A940E55-5D7F-4255-BDDC-F35121CE256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5803" y="2016382"/>
            <a:ext cx="121920" cy="121920"/>
          </a:xfrm>
          <a:prstGeom prst="rect">
            <a:avLst/>
          </a:prstGeom>
        </p:spPr>
      </p:pic>
      <p:sp>
        <p:nvSpPr>
          <p:cNvPr id="103" name="Rectangle 102">
            <a:extLst>
              <a:ext uri="{FF2B5EF4-FFF2-40B4-BE49-F238E27FC236}">
                <a16:creationId xmlns:a16="http://schemas.microsoft.com/office/drawing/2014/main" id="{BD1A8F77-6CC6-440F-806F-4FDEE6266AC5}"/>
              </a:ext>
            </a:extLst>
          </p:cNvPr>
          <p:cNvSpPr/>
          <p:nvPr/>
        </p:nvSpPr>
        <p:spPr bwMode="auto">
          <a:xfrm>
            <a:off x="1199431" y="1972568"/>
            <a:ext cx="10687767"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Select </a:t>
            </a:r>
            <a:r>
              <a:rPr lang="en-US" sz="1600" dirty="0">
                <a:solidFill>
                  <a:schemeClr val="tx1"/>
                </a:solidFill>
                <a:latin typeface="+mj-lt"/>
                <a:ea typeface="Segoe UI" pitchFamily="34" charset="0"/>
                <a:cs typeface="Segoe UI" pitchFamily="34" charset="0"/>
              </a:rPr>
              <a:t>+New environment</a:t>
            </a:r>
            <a:r>
              <a:rPr lang="en-US" sz="1600" dirty="0">
                <a:solidFill>
                  <a:schemeClr val="tx1"/>
                </a:solidFill>
                <a:ea typeface="Segoe UI" pitchFamily="34" charset="0"/>
                <a:cs typeface="Segoe UI" pitchFamily="34" charset="0"/>
              </a:rPr>
              <a:t>, fill out the form using a Trial Environment, and select </a:t>
            </a:r>
            <a:r>
              <a:rPr lang="en-US" sz="1600" dirty="0">
                <a:solidFill>
                  <a:schemeClr val="tx1"/>
                </a:solidFill>
                <a:latin typeface="+mj-lt"/>
                <a:ea typeface="Segoe UI" pitchFamily="34" charset="0"/>
                <a:cs typeface="Segoe UI" pitchFamily="34" charset="0"/>
              </a:rPr>
              <a:t>Create Environment</a:t>
            </a:r>
          </a:p>
        </p:txBody>
      </p:sp>
      <p:pic>
        <p:nvPicPr>
          <p:cNvPr id="7" name="Picture 6">
            <a:extLst>
              <a:ext uri="{FF2B5EF4-FFF2-40B4-BE49-F238E27FC236}">
                <a16:creationId xmlns:a16="http://schemas.microsoft.com/office/drawing/2014/main" id="{E144EA57-7208-4413-B0C6-E18FEF4C86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03503" y="2552063"/>
            <a:ext cx="121920" cy="121920"/>
          </a:xfrm>
          <a:prstGeom prst="rect">
            <a:avLst/>
          </a:prstGeom>
        </p:spPr>
      </p:pic>
      <p:sp>
        <p:nvSpPr>
          <p:cNvPr id="112" name="Rectangle 111">
            <a:extLst>
              <a:ext uri="{FF2B5EF4-FFF2-40B4-BE49-F238E27FC236}">
                <a16:creationId xmlns:a16="http://schemas.microsoft.com/office/drawing/2014/main" id="{B64785D3-435A-426F-A6A8-260ED3496D04}"/>
              </a:ext>
            </a:extLst>
          </p:cNvPr>
          <p:cNvSpPr/>
          <p:nvPr/>
        </p:nvSpPr>
        <p:spPr bwMode="auto">
          <a:xfrm>
            <a:off x="1686556" y="2508487"/>
            <a:ext cx="10200644"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Select the </a:t>
            </a:r>
            <a:r>
              <a:rPr lang="en-US" sz="1600" dirty="0">
                <a:solidFill>
                  <a:schemeClr val="tx1"/>
                </a:solidFill>
                <a:latin typeface="+mj-lt"/>
                <a:ea typeface="Segoe UI" pitchFamily="34" charset="0"/>
                <a:cs typeface="Segoe UI" pitchFamily="34" charset="0"/>
              </a:rPr>
              <a:t>Create database </a:t>
            </a:r>
            <a:r>
              <a:rPr lang="en-US" sz="1600" dirty="0">
                <a:solidFill>
                  <a:schemeClr val="tx1"/>
                </a:solidFill>
                <a:ea typeface="Segoe UI" pitchFamily="34" charset="0"/>
                <a:cs typeface="Segoe UI" pitchFamily="34" charset="0"/>
              </a:rPr>
              <a:t>option</a:t>
            </a:r>
          </a:p>
        </p:txBody>
      </p:sp>
      <p:pic>
        <p:nvPicPr>
          <p:cNvPr id="8" name="Picture 7">
            <a:extLst>
              <a:ext uri="{FF2B5EF4-FFF2-40B4-BE49-F238E27FC236}">
                <a16:creationId xmlns:a16="http://schemas.microsoft.com/office/drawing/2014/main" id="{6750C130-B452-4C90-BC77-0D6C688310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29646" y="3087982"/>
            <a:ext cx="121920" cy="121920"/>
          </a:xfrm>
          <a:prstGeom prst="rect">
            <a:avLst/>
          </a:prstGeom>
        </p:spPr>
      </p:pic>
      <p:sp>
        <p:nvSpPr>
          <p:cNvPr id="117" name="Rectangle 116">
            <a:extLst>
              <a:ext uri="{FF2B5EF4-FFF2-40B4-BE49-F238E27FC236}">
                <a16:creationId xmlns:a16="http://schemas.microsoft.com/office/drawing/2014/main" id="{28CB64D1-A88E-46AF-8526-26FA0F71C330}"/>
              </a:ext>
            </a:extLst>
          </p:cNvPr>
          <p:cNvSpPr/>
          <p:nvPr/>
        </p:nvSpPr>
        <p:spPr bwMode="auto">
          <a:xfrm>
            <a:off x="2238097" y="2977063"/>
            <a:ext cx="9649101"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Fill out the form, check the box to include sample apps and data and select </a:t>
            </a:r>
            <a:r>
              <a:rPr lang="en-US" sz="1600" dirty="0">
                <a:solidFill>
                  <a:schemeClr val="tx1"/>
                </a:solidFill>
                <a:latin typeface="+mj-lt"/>
                <a:ea typeface="Segoe UI" pitchFamily="34" charset="0"/>
                <a:cs typeface="Segoe UI" pitchFamily="34" charset="0"/>
              </a:rPr>
              <a:t>Create my database</a:t>
            </a:r>
          </a:p>
        </p:txBody>
      </p:sp>
      <p:pic>
        <p:nvPicPr>
          <p:cNvPr id="9" name="Picture 8">
            <a:extLst>
              <a:ext uri="{FF2B5EF4-FFF2-40B4-BE49-F238E27FC236}">
                <a16:creationId xmlns:a16="http://schemas.microsoft.com/office/drawing/2014/main" id="{571FD44D-7AAC-4D44-B9F9-24E3543F9C3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460325" y="3623901"/>
            <a:ext cx="121920" cy="121920"/>
          </a:xfrm>
          <a:prstGeom prst="rect">
            <a:avLst/>
          </a:prstGeom>
        </p:spPr>
      </p:pic>
      <p:sp>
        <p:nvSpPr>
          <p:cNvPr id="132" name="Rectangle 131">
            <a:extLst>
              <a:ext uri="{FF2B5EF4-FFF2-40B4-BE49-F238E27FC236}">
                <a16:creationId xmlns:a16="http://schemas.microsoft.com/office/drawing/2014/main" id="{E0D5DF93-BD99-4158-A117-15C337DB7E3F}"/>
              </a:ext>
            </a:extLst>
          </p:cNvPr>
          <p:cNvSpPr/>
          <p:nvPr/>
        </p:nvSpPr>
        <p:spPr bwMode="auto">
          <a:xfrm>
            <a:off x="2743378" y="3580325"/>
            <a:ext cx="9112072"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Your new environment will be added to the list of environments</a:t>
            </a:r>
          </a:p>
        </p:txBody>
      </p:sp>
      <p:pic>
        <p:nvPicPr>
          <p:cNvPr id="10" name="Picture 9">
            <a:extLst>
              <a:ext uri="{FF2B5EF4-FFF2-40B4-BE49-F238E27FC236}">
                <a16:creationId xmlns:a16="http://schemas.microsoft.com/office/drawing/2014/main" id="{57BA5C6F-585D-4E7C-AB05-C13881101BC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99168" y="4159820"/>
            <a:ext cx="121920" cy="121920"/>
          </a:xfrm>
          <a:prstGeom prst="rect">
            <a:avLst/>
          </a:prstGeom>
        </p:spPr>
      </p:pic>
      <p:sp>
        <p:nvSpPr>
          <p:cNvPr id="137" name="Rectangle 136">
            <a:extLst>
              <a:ext uri="{FF2B5EF4-FFF2-40B4-BE49-F238E27FC236}">
                <a16:creationId xmlns:a16="http://schemas.microsoft.com/office/drawing/2014/main" id="{78DC28B9-C84A-4D27-8CD1-1E22A843D60C}"/>
              </a:ext>
            </a:extLst>
          </p:cNvPr>
          <p:cNvSpPr/>
          <p:nvPr/>
        </p:nvSpPr>
        <p:spPr bwMode="auto">
          <a:xfrm>
            <a:off x="3282220" y="4116244"/>
            <a:ext cx="8560530"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IMPORTANT: </a:t>
            </a:r>
            <a:r>
              <a:rPr lang="en-US" sz="1600" dirty="0">
                <a:solidFill>
                  <a:schemeClr val="tx1"/>
                </a:solidFill>
                <a:ea typeface="Segoe UI" pitchFamily="34" charset="0"/>
                <a:cs typeface="Segoe UI" pitchFamily="34" charset="0"/>
              </a:rPr>
              <a:t>The database has not yet been provisioned</a:t>
            </a:r>
          </a:p>
        </p:txBody>
      </p:sp>
      <p:pic>
        <p:nvPicPr>
          <p:cNvPr id="11" name="Picture 10">
            <a:extLst>
              <a:ext uri="{FF2B5EF4-FFF2-40B4-BE49-F238E27FC236}">
                <a16:creationId xmlns:a16="http://schemas.microsoft.com/office/drawing/2014/main" id="{198CF7C3-03E3-47AF-9F9E-C09E3BC98E9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39825" y="4695739"/>
            <a:ext cx="121920" cy="121920"/>
          </a:xfrm>
          <a:prstGeom prst="rect">
            <a:avLst/>
          </a:prstGeom>
        </p:spPr>
      </p:pic>
      <p:sp>
        <p:nvSpPr>
          <p:cNvPr id="142" name="Rectangle 141">
            <a:extLst>
              <a:ext uri="{FF2B5EF4-FFF2-40B4-BE49-F238E27FC236}">
                <a16:creationId xmlns:a16="http://schemas.microsoft.com/office/drawing/2014/main" id="{5C2D34AC-51A5-493B-834F-05234520DFC7}"/>
              </a:ext>
            </a:extLst>
          </p:cNvPr>
          <p:cNvSpPr/>
          <p:nvPr/>
        </p:nvSpPr>
        <p:spPr bwMode="auto">
          <a:xfrm>
            <a:off x="3822878" y="4652163"/>
            <a:ext cx="7994472"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Select the environment </a:t>
            </a:r>
            <a:r>
              <a:rPr lang="en-US" sz="1600" dirty="0">
                <a:solidFill>
                  <a:schemeClr val="tx1"/>
                </a:solidFill>
                <a:ea typeface="Segoe UI" pitchFamily="34" charset="0"/>
                <a:cs typeface="Segoe UI" pitchFamily="34" charset="0"/>
              </a:rPr>
              <a:t>you just created</a:t>
            </a:r>
          </a:p>
        </p:txBody>
      </p:sp>
      <p:pic>
        <p:nvPicPr>
          <p:cNvPr id="12" name="Picture 11">
            <a:extLst>
              <a:ext uri="{FF2B5EF4-FFF2-40B4-BE49-F238E27FC236}">
                <a16:creationId xmlns:a16="http://schemas.microsoft.com/office/drawing/2014/main" id="{3294677B-B360-4866-8736-EDBBEA0FFE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068690" y="5231658"/>
            <a:ext cx="121920" cy="121920"/>
          </a:xfrm>
          <a:prstGeom prst="rect">
            <a:avLst/>
          </a:prstGeom>
        </p:spPr>
      </p:pic>
      <p:sp>
        <p:nvSpPr>
          <p:cNvPr id="147" name="Rectangle 146">
            <a:extLst>
              <a:ext uri="{FF2B5EF4-FFF2-40B4-BE49-F238E27FC236}">
                <a16:creationId xmlns:a16="http://schemas.microsoft.com/office/drawing/2014/main" id="{2ADEA230-FBED-4FF8-93A1-39D090EF892C}"/>
              </a:ext>
            </a:extLst>
          </p:cNvPr>
          <p:cNvSpPr/>
          <p:nvPr/>
        </p:nvSpPr>
        <p:spPr bwMode="auto">
          <a:xfrm>
            <a:off x="4351743" y="5188082"/>
            <a:ext cx="7471958"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Wait for the </a:t>
            </a:r>
            <a:r>
              <a:rPr lang="en-US" sz="1600" dirty="0">
                <a:solidFill>
                  <a:schemeClr val="tx1"/>
                </a:solidFill>
                <a:latin typeface="+mj-lt"/>
                <a:ea typeface="Segoe UI" pitchFamily="34" charset="0"/>
                <a:cs typeface="Segoe UI" pitchFamily="34" charset="0"/>
              </a:rPr>
              <a:t>“Provisioning database…” </a:t>
            </a:r>
            <a:r>
              <a:rPr lang="en-US" sz="1600" dirty="0">
                <a:solidFill>
                  <a:schemeClr val="tx1"/>
                </a:solidFill>
                <a:ea typeface="Segoe UI" pitchFamily="34" charset="0"/>
                <a:cs typeface="Segoe UI" pitchFamily="34" charset="0"/>
              </a:rPr>
              <a:t>message to go away</a:t>
            </a:r>
          </a:p>
        </p:txBody>
      </p:sp>
      <p:pic>
        <p:nvPicPr>
          <p:cNvPr id="13" name="Picture 12">
            <a:extLst>
              <a:ext uri="{FF2B5EF4-FFF2-40B4-BE49-F238E27FC236}">
                <a16:creationId xmlns:a16="http://schemas.microsoft.com/office/drawing/2014/main" id="{C299223B-F064-46B9-A45A-804A07C96D8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575" y="5767577"/>
            <a:ext cx="121920" cy="121920"/>
          </a:xfrm>
          <a:prstGeom prst="rect">
            <a:avLst/>
          </a:prstGeom>
        </p:spPr>
      </p:pic>
      <p:sp>
        <p:nvSpPr>
          <p:cNvPr id="152" name="Rectangle 151">
            <a:extLst>
              <a:ext uri="{FF2B5EF4-FFF2-40B4-BE49-F238E27FC236}">
                <a16:creationId xmlns:a16="http://schemas.microsoft.com/office/drawing/2014/main" id="{2CB73A3B-4D04-49F4-B6EC-EA552721CC49}"/>
              </a:ext>
            </a:extLst>
          </p:cNvPr>
          <p:cNvSpPr/>
          <p:nvPr/>
        </p:nvSpPr>
        <p:spPr bwMode="auto">
          <a:xfrm>
            <a:off x="4870628" y="5724001"/>
            <a:ext cx="6876872"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You may need to refresh the screen every couple of minutes</a:t>
            </a:r>
          </a:p>
        </p:txBody>
      </p:sp>
      <p:pic>
        <p:nvPicPr>
          <p:cNvPr id="14" name="Picture 13">
            <a:extLst>
              <a:ext uri="{FF2B5EF4-FFF2-40B4-BE49-F238E27FC236}">
                <a16:creationId xmlns:a16="http://schemas.microsoft.com/office/drawing/2014/main" id="{7A95F13E-2FF6-461F-827D-EA3D0CA590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41840" y="6303500"/>
            <a:ext cx="121920" cy="121920"/>
          </a:xfrm>
          <a:prstGeom prst="rect">
            <a:avLst/>
          </a:prstGeom>
        </p:spPr>
      </p:pic>
      <p:sp>
        <p:nvSpPr>
          <p:cNvPr id="157" name="Rectangle 156">
            <a:extLst>
              <a:ext uri="{FF2B5EF4-FFF2-40B4-BE49-F238E27FC236}">
                <a16:creationId xmlns:a16="http://schemas.microsoft.com/office/drawing/2014/main" id="{D4AD76C5-0F1D-462D-A401-9AB5B26B1D81}"/>
              </a:ext>
            </a:extLst>
          </p:cNvPr>
          <p:cNvSpPr/>
          <p:nvPr/>
        </p:nvSpPr>
        <p:spPr bwMode="auto">
          <a:xfrm>
            <a:off x="5424892" y="6259924"/>
            <a:ext cx="6388829" cy="209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Once the provisioning is complete, then proceed to create apps in</a:t>
            </a: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the environment</a:t>
            </a:r>
          </a:p>
        </p:txBody>
      </p:sp>
      <p:sp>
        <p:nvSpPr>
          <p:cNvPr id="176" name="Freeform: Shape 175">
            <a:extLst>
              <a:ext uri="{FF2B5EF4-FFF2-40B4-BE49-F238E27FC236}">
                <a16:creationId xmlns:a16="http://schemas.microsoft.com/office/drawing/2014/main" id="{7A41E3D5-F6B7-4810-B32B-9EA12DD860E3}"/>
              </a:ext>
              <a:ext uri="{C183D7F6-B498-43B3-948B-1728B52AA6E4}">
                <adec:decorative xmlns:adec="http://schemas.microsoft.com/office/drawing/2017/decorative" val="1"/>
              </a:ext>
            </a:extLst>
          </p:cNvPr>
          <p:cNvSpPr/>
          <p:nvPr/>
        </p:nvSpPr>
        <p:spPr bwMode="auto">
          <a:xfrm flipH="1">
            <a:off x="1" y="1787071"/>
            <a:ext cx="5083629" cy="5083630"/>
          </a:xfrm>
          <a:custGeom>
            <a:avLst/>
            <a:gdLst>
              <a:gd name="connsiteX0" fmla="*/ 5083629 w 5083629"/>
              <a:gd name="connsiteY0" fmla="*/ 0 h 5083630"/>
              <a:gd name="connsiteX1" fmla="*/ 0 w 5083629"/>
              <a:gd name="connsiteY1" fmla="*/ 5083630 h 5083630"/>
              <a:gd name="connsiteX2" fmla="*/ 5083629 w 5083629"/>
              <a:gd name="connsiteY2" fmla="*/ 5083630 h 5083630"/>
            </a:gdLst>
            <a:ahLst/>
            <a:cxnLst>
              <a:cxn ang="0">
                <a:pos x="connsiteX0" y="connsiteY0"/>
              </a:cxn>
              <a:cxn ang="0">
                <a:pos x="connsiteX1" y="connsiteY1"/>
              </a:cxn>
              <a:cxn ang="0">
                <a:pos x="connsiteX2" y="connsiteY2"/>
              </a:cxn>
            </a:cxnLst>
            <a:rect l="l" t="t" r="r" b="b"/>
            <a:pathLst>
              <a:path w="5083629" h="5083630">
                <a:moveTo>
                  <a:pt x="5083629" y="0"/>
                </a:moveTo>
                <a:lnTo>
                  <a:pt x="0" y="5083630"/>
                </a:lnTo>
                <a:lnTo>
                  <a:pt x="5083629" y="5083630"/>
                </a:lnTo>
                <a:close/>
              </a:path>
            </a:pathLst>
          </a:custGeom>
          <a:solidFill>
            <a:srgbClr val="EAEAEA">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1946F858-F088-4572-BB06-06A2AE887D18}"/>
              </a:ext>
              <a:ext uri="{C183D7F6-B498-43B3-948B-1728B52AA6E4}">
                <adec:decorative xmlns:adec="http://schemas.microsoft.com/office/drawing/2017/decorative" val="1"/>
              </a:ext>
            </a:extLst>
          </p:cNvPr>
          <p:cNvSpPr/>
          <p:nvPr/>
        </p:nvSpPr>
        <p:spPr bwMode="auto">
          <a:xfrm flipH="1">
            <a:off x="-5291" y="5878286"/>
            <a:ext cx="958125" cy="979714"/>
          </a:xfrm>
          <a:custGeom>
            <a:avLst/>
            <a:gdLst>
              <a:gd name="connsiteX0" fmla="*/ 1609389 w 1609389"/>
              <a:gd name="connsiteY0" fmla="*/ 779588 h 779588"/>
              <a:gd name="connsiteX1" fmla="*/ 779589 w 1609389"/>
              <a:gd name="connsiteY1" fmla="*/ 0 h 779588"/>
              <a:gd name="connsiteX2" fmla="*/ 0 w 1609389"/>
              <a:gd name="connsiteY2" fmla="*/ 779588 h 779588"/>
              <a:gd name="connsiteX0" fmla="*/ 1609389 w 1669284"/>
              <a:gd name="connsiteY0" fmla="*/ 779588 h 839483"/>
              <a:gd name="connsiteX1" fmla="*/ 779589 w 1669284"/>
              <a:gd name="connsiteY1" fmla="*/ 0 h 839483"/>
              <a:gd name="connsiteX2" fmla="*/ 0 w 1669284"/>
              <a:gd name="connsiteY2" fmla="*/ 779588 h 839483"/>
              <a:gd name="connsiteX3" fmla="*/ 1669284 w 1669284"/>
              <a:gd name="connsiteY3" fmla="*/ 839483 h 839483"/>
              <a:gd name="connsiteX0" fmla="*/ 779589 w 1669284"/>
              <a:gd name="connsiteY0" fmla="*/ 0 h 839483"/>
              <a:gd name="connsiteX1" fmla="*/ 0 w 1669284"/>
              <a:gd name="connsiteY1" fmla="*/ 779588 h 839483"/>
              <a:gd name="connsiteX2" fmla="*/ 1669284 w 1669284"/>
              <a:gd name="connsiteY2" fmla="*/ 839483 h 839483"/>
              <a:gd name="connsiteX0" fmla="*/ 779589 w 779589"/>
              <a:gd name="connsiteY0" fmla="*/ 0 h 779588"/>
              <a:gd name="connsiteX1" fmla="*/ 0 w 779589"/>
              <a:gd name="connsiteY1" fmla="*/ 779588 h 779588"/>
              <a:gd name="connsiteX0" fmla="*/ 886069 w 886069"/>
              <a:gd name="connsiteY0" fmla="*/ 0 h 906034"/>
              <a:gd name="connsiteX1" fmla="*/ 0 w 886069"/>
              <a:gd name="connsiteY1" fmla="*/ 906034 h 906034"/>
            </a:gdLst>
            <a:ahLst/>
            <a:cxnLst>
              <a:cxn ang="0">
                <a:pos x="connsiteX0" y="connsiteY0"/>
              </a:cxn>
              <a:cxn ang="0">
                <a:pos x="connsiteX1" y="connsiteY1"/>
              </a:cxn>
            </a:cxnLst>
            <a:rect l="l" t="t" r="r" b="b"/>
            <a:pathLst>
              <a:path w="886069" h="906034">
                <a:moveTo>
                  <a:pt x="886069" y="0"/>
                </a:moveTo>
                <a:lnTo>
                  <a:pt x="0" y="906034"/>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4" name="Graphic 72">
            <a:extLst>
              <a:ext uri="{FF2B5EF4-FFF2-40B4-BE49-F238E27FC236}">
                <a16:creationId xmlns:a16="http://schemas.microsoft.com/office/drawing/2014/main" id="{0C99D63A-4FAA-491C-AA41-EA1ABFF34692}"/>
              </a:ext>
              <a:ext uri="{C183D7F6-B498-43B3-948B-1728B52AA6E4}">
                <adec:decorative xmlns:adec="http://schemas.microsoft.com/office/drawing/2017/decorative" val="1"/>
              </a:ext>
            </a:extLst>
          </p:cNvPr>
          <p:cNvSpPr/>
          <p:nvPr/>
        </p:nvSpPr>
        <p:spPr>
          <a:xfrm>
            <a:off x="636119" y="5080000"/>
            <a:ext cx="936234" cy="1153006"/>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flat">
            <a:solidFill>
              <a:schemeClr val="bg1">
                <a:lumMod val="50000"/>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IN"/>
          </a:p>
        </p:txBody>
      </p:sp>
    </p:spTree>
    <p:extLst>
      <p:ext uri="{BB962C8B-B14F-4D97-AF65-F5344CB8AC3E}">
        <p14:creationId xmlns:p14="http://schemas.microsoft.com/office/powerpoint/2010/main" val="416806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81FE-D9D6-4298-9F10-654EBEFE5AE4}"/>
              </a:ext>
            </a:extLst>
          </p:cNvPr>
          <p:cNvSpPr>
            <a:spLocks noGrp="1"/>
          </p:cNvSpPr>
          <p:nvPr>
            <p:ph type="title"/>
          </p:nvPr>
        </p:nvSpPr>
        <p:spPr/>
        <p:txBody>
          <a:bodyPr/>
          <a:lstStyle/>
          <a:p>
            <a:r>
              <a:rPr lang="en-IN" dirty="0"/>
              <a:t>Lab overview</a:t>
            </a:r>
          </a:p>
        </p:txBody>
      </p:sp>
      <p:sp>
        <p:nvSpPr>
          <p:cNvPr id="25" name="Oval 24">
            <a:extLst>
              <a:ext uri="{FF2B5EF4-FFF2-40B4-BE49-F238E27FC236}">
                <a16:creationId xmlns:a16="http://schemas.microsoft.com/office/drawing/2014/main" id="{407A79D5-3744-4A2E-A688-14CD08A2F3A8}"/>
              </a:ext>
              <a:ext uri="{C183D7F6-B498-43B3-948B-1728B52AA6E4}">
                <adec:decorative xmlns:adec="http://schemas.microsoft.com/office/drawing/2017/decorative" val="1"/>
              </a:ext>
            </a:extLst>
          </p:cNvPr>
          <p:cNvSpPr/>
          <p:nvPr/>
        </p:nvSpPr>
        <p:spPr bwMode="auto">
          <a:xfrm rot="17738030">
            <a:off x="595810"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AC971FD9-4824-41CE-B657-127E25207E6D}"/>
              </a:ext>
              <a:ext uri="{C183D7F6-B498-43B3-948B-1728B52AA6E4}">
                <adec:decorative xmlns:adec="http://schemas.microsoft.com/office/drawing/2017/decorative" val="1"/>
              </a:ext>
            </a:extLst>
          </p:cNvPr>
          <p:cNvSpPr/>
          <p:nvPr/>
        </p:nvSpPr>
        <p:spPr bwMode="auto">
          <a:xfrm>
            <a:off x="708454" y="2554953"/>
            <a:ext cx="1748095" cy="1748096"/>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200">
              <a:solidFill>
                <a:srgbClr val="000000"/>
              </a:solidFill>
              <a:latin typeface="+mj-lt"/>
            </a:endParaRPr>
          </a:p>
        </p:txBody>
      </p:sp>
      <p:sp>
        <p:nvSpPr>
          <p:cNvPr id="27" name="Freeform: Shape 26">
            <a:extLst>
              <a:ext uri="{FF2B5EF4-FFF2-40B4-BE49-F238E27FC236}">
                <a16:creationId xmlns:a16="http://schemas.microsoft.com/office/drawing/2014/main" id="{3267DEF6-4AA8-487F-95E9-0CA737976B76}"/>
              </a:ext>
              <a:ext uri="{C183D7F6-B498-43B3-948B-1728B52AA6E4}">
                <adec:decorative xmlns:adec="http://schemas.microsoft.com/office/drawing/2017/decorative" val="1"/>
              </a:ext>
            </a:extLst>
          </p:cNvPr>
          <p:cNvSpPr/>
          <p:nvPr/>
        </p:nvSpPr>
        <p:spPr bwMode="auto">
          <a:xfrm rot="5592036">
            <a:off x="2211351"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2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Icon of a cellphone with a play sign on the screen">
            <a:extLst>
              <a:ext uri="{FF2B5EF4-FFF2-40B4-BE49-F238E27FC236}">
                <a16:creationId xmlns:a16="http://schemas.microsoft.com/office/drawing/2014/main" id="{1343A8E2-9925-478B-882D-506277762B6D}"/>
              </a:ext>
            </a:extLst>
          </p:cNvPr>
          <p:cNvPicPr>
            <a:picLocks noChangeAspect="1"/>
          </p:cNvPicPr>
          <p:nvPr/>
        </p:nvPicPr>
        <p:blipFill>
          <a:blip r:embed="rId3"/>
          <a:stretch>
            <a:fillRect/>
          </a:stretch>
        </p:blipFill>
        <p:spPr>
          <a:xfrm>
            <a:off x="1289893" y="2946655"/>
            <a:ext cx="585216" cy="964692"/>
          </a:xfrm>
          <a:prstGeom prst="rect">
            <a:avLst/>
          </a:prstGeom>
        </p:spPr>
      </p:pic>
      <p:sp>
        <p:nvSpPr>
          <p:cNvPr id="4" name="Rectangle 3">
            <a:extLst>
              <a:ext uri="{FF2B5EF4-FFF2-40B4-BE49-F238E27FC236}">
                <a16:creationId xmlns:a16="http://schemas.microsoft.com/office/drawing/2014/main" id="{0A4F2311-637E-43E1-AEE4-B9ECF53DFC11}"/>
              </a:ext>
            </a:extLst>
          </p:cNvPr>
          <p:cNvSpPr/>
          <p:nvPr/>
        </p:nvSpPr>
        <p:spPr>
          <a:xfrm>
            <a:off x="1083518" y="3075058"/>
            <a:ext cx="997966" cy="707886"/>
          </a:xfrm>
          <a:prstGeom prst="rect">
            <a:avLst/>
          </a:prstGeom>
        </p:spPr>
        <p:txBody>
          <a:bodyPr wrap="none">
            <a:spAutoFit/>
          </a:bodyPr>
          <a:lstStyle/>
          <a:p>
            <a:pPr lvl="0" algn="ctr"/>
            <a:r>
              <a:rPr lang="en-US" sz="2000" dirty="0">
                <a:solidFill>
                  <a:schemeClr val="bg1"/>
                </a:solidFill>
                <a:latin typeface="Segoe UI Semibold"/>
              </a:rPr>
              <a:t>Canvas</a:t>
            </a:r>
            <a:br>
              <a:rPr lang="en-US" sz="2000" dirty="0">
                <a:solidFill>
                  <a:schemeClr val="bg1"/>
                </a:solidFill>
                <a:latin typeface="Segoe UI Semibold"/>
              </a:rPr>
            </a:br>
            <a:r>
              <a:rPr lang="en-US" sz="2000" dirty="0">
                <a:solidFill>
                  <a:schemeClr val="bg1"/>
                </a:solidFill>
                <a:latin typeface="Segoe UI Semibold"/>
              </a:rPr>
              <a:t>App</a:t>
            </a:r>
          </a:p>
        </p:txBody>
      </p:sp>
      <p:sp>
        <p:nvSpPr>
          <p:cNvPr id="36" name="Oval 35">
            <a:extLst>
              <a:ext uri="{FF2B5EF4-FFF2-40B4-BE49-F238E27FC236}">
                <a16:creationId xmlns:a16="http://schemas.microsoft.com/office/drawing/2014/main" id="{3DEDB611-249F-44C4-B3D6-E34507FD3DFF}"/>
              </a:ext>
              <a:ext uri="{C183D7F6-B498-43B3-948B-1728B52AA6E4}">
                <adec:decorative xmlns:adec="http://schemas.microsoft.com/office/drawing/2017/decorative" val="1"/>
              </a:ext>
            </a:extLst>
          </p:cNvPr>
          <p:cNvSpPr/>
          <p:nvPr/>
        </p:nvSpPr>
        <p:spPr bwMode="auto">
          <a:xfrm rot="17738030">
            <a:off x="3439851"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AE1EB70-2F31-4E03-9565-CFC81C222857}"/>
              </a:ext>
              <a:ext uri="{C183D7F6-B498-43B3-948B-1728B52AA6E4}">
                <adec:decorative xmlns:adec="http://schemas.microsoft.com/office/drawing/2017/decorative" val="1"/>
              </a:ext>
            </a:extLst>
          </p:cNvPr>
          <p:cNvSpPr/>
          <p:nvPr/>
        </p:nvSpPr>
        <p:spPr bwMode="auto">
          <a:xfrm>
            <a:off x="3552495" y="2554953"/>
            <a:ext cx="1748095" cy="1748096"/>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u="sng">
              <a:solidFill>
                <a:srgbClr val="000000"/>
              </a:solidFill>
              <a:latin typeface="+mj-lt"/>
            </a:endParaRPr>
          </a:p>
        </p:txBody>
      </p:sp>
      <p:sp>
        <p:nvSpPr>
          <p:cNvPr id="39" name="Freeform: Shape 38">
            <a:extLst>
              <a:ext uri="{FF2B5EF4-FFF2-40B4-BE49-F238E27FC236}">
                <a16:creationId xmlns:a16="http://schemas.microsoft.com/office/drawing/2014/main" id="{AA88A62C-31B1-410A-A4A3-E10CB8DD7DCB}"/>
              </a:ext>
              <a:ext uri="{C183D7F6-B498-43B3-948B-1728B52AA6E4}">
                <adec:decorative xmlns:adec="http://schemas.microsoft.com/office/drawing/2017/decorative" val="1"/>
              </a:ext>
            </a:extLst>
          </p:cNvPr>
          <p:cNvSpPr/>
          <p:nvPr/>
        </p:nvSpPr>
        <p:spPr bwMode="auto">
          <a:xfrm rot="5592036">
            <a:off x="5055392"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n icon of a hand offering services">
            <a:extLst>
              <a:ext uri="{FF2B5EF4-FFF2-40B4-BE49-F238E27FC236}">
                <a16:creationId xmlns:a16="http://schemas.microsoft.com/office/drawing/2014/main" id="{0558F8D9-1C1C-46F9-AE69-E160F09493E8}"/>
              </a:ext>
            </a:extLst>
          </p:cNvPr>
          <p:cNvPicPr>
            <a:picLocks noChangeAspect="1"/>
          </p:cNvPicPr>
          <p:nvPr/>
        </p:nvPicPr>
        <p:blipFill>
          <a:blip r:embed="rId4"/>
          <a:stretch>
            <a:fillRect/>
          </a:stretch>
        </p:blipFill>
        <p:spPr>
          <a:xfrm>
            <a:off x="4007442" y="2983231"/>
            <a:ext cx="838200" cy="891540"/>
          </a:xfrm>
          <a:prstGeom prst="rect">
            <a:avLst/>
          </a:prstGeom>
        </p:spPr>
      </p:pic>
      <p:sp>
        <p:nvSpPr>
          <p:cNvPr id="41" name="Rectangle 40">
            <a:extLst>
              <a:ext uri="{FF2B5EF4-FFF2-40B4-BE49-F238E27FC236}">
                <a16:creationId xmlns:a16="http://schemas.microsoft.com/office/drawing/2014/main" id="{97D00467-0EF8-437D-AD94-B899C3DD780D}"/>
              </a:ext>
            </a:extLst>
          </p:cNvPr>
          <p:cNvSpPr/>
          <p:nvPr/>
        </p:nvSpPr>
        <p:spPr>
          <a:xfrm>
            <a:off x="3757324" y="3075058"/>
            <a:ext cx="1338443" cy="400110"/>
          </a:xfrm>
          <a:prstGeom prst="rect">
            <a:avLst/>
          </a:prstGeom>
        </p:spPr>
        <p:txBody>
          <a:bodyPr wrap="none">
            <a:spAutoFit/>
          </a:bodyPr>
          <a:lstStyle/>
          <a:p>
            <a:pPr algn="ctr"/>
            <a:r>
              <a:rPr lang="en-US" sz="2000" dirty="0">
                <a:solidFill>
                  <a:schemeClr val="bg1"/>
                </a:solidFill>
                <a:latin typeface="Segoe UI Semibold"/>
                <a:cs typeface="Segoe UI" pitchFamily="34" charset="0"/>
              </a:rPr>
              <a:t>Dataverse</a:t>
            </a:r>
          </a:p>
        </p:txBody>
      </p:sp>
      <p:sp>
        <p:nvSpPr>
          <p:cNvPr id="43" name="Oval 42">
            <a:extLst>
              <a:ext uri="{FF2B5EF4-FFF2-40B4-BE49-F238E27FC236}">
                <a16:creationId xmlns:a16="http://schemas.microsoft.com/office/drawing/2014/main" id="{58144B12-D947-4A9D-9608-AB03B8CBCC0C}"/>
              </a:ext>
              <a:ext uri="{C183D7F6-B498-43B3-948B-1728B52AA6E4}">
                <adec:decorative xmlns:adec="http://schemas.microsoft.com/office/drawing/2017/decorative" val="1"/>
              </a:ext>
            </a:extLst>
          </p:cNvPr>
          <p:cNvSpPr/>
          <p:nvPr/>
        </p:nvSpPr>
        <p:spPr bwMode="auto">
          <a:xfrm rot="17738030">
            <a:off x="6283893"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2E4C2C28-C439-45FC-B9F2-840541BBDB2C}"/>
              </a:ext>
              <a:ext uri="{C183D7F6-B498-43B3-948B-1728B52AA6E4}">
                <adec:decorative xmlns:adec="http://schemas.microsoft.com/office/drawing/2017/decorative" val="1"/>
              </a:ext>
            </a:extLst>
          </p:cNvPr>
          <p:cNvSpPr/>
          <p:nvPr/>
        </p:nvSpPr>
        <p:spPr bwMode="auto">
          <a:xfrm>
            <a:off x="6396537" y="2554953"/>
            <a:ext cx="1748095" cy="1748096"/>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a:solidFill>
                <a:srgbClr val="000000"/>
              </a:solidFill>
              <a:latin typeface="+mj-lt"/>
            </a:endParaRPr>
          </a:p>
        </p:txBody>
      </p:sp>
      <p:sp>
        <p:nvSpPr>
          <p:cNvPr id="46" name="Freeform: Shape 45">
            <a:extLst>
              <a:ext uri="{FF2B5EF4-FFF2-40B4-BE49-F238E27FC236}">
                <a16:creationId xmlns:a16="http://schemas.microsoft.com/office/drawing/2014/main" id="{ED26ABF9-3B82-47C4-A667-B6686B3F3F83}"/>
              </a:ext>
              <a:ext uri="{C183D7F6-B498-43B3-948B-1728B52AA6E4}">
                <adec:decorative xmlns:adec="http://schemas.microsoft.com/office/drawing/2017/decorative" val="1"/>
              </a:ext>
            </a:extLst>
          </p:cNvPr>
          <p:cNvSpPr/>
          <p:nvPr/>
        </p:nvSpPr>
        <p:spPr bwMode="auto">
          <a:xfrm rot="5592036">
            <a:off x="7899434"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n icon of app model">
            <a:extLst>
              <a:ext uri="{FF2B5EF4-FFF2-40B4-BE49-F238E27FC236}">
                <a16:creationId xmlns:a16="http://schemas.microsoft.com/office/drawing/2014/main" id="{5D62B0BE-5A34-49C2-B6CB-3A932945139E}"/>
              </a:ext>
            </a:extLst>
          </p:cNvPr>
          <p:cNvPicPr>
            <a:picLocks noChangeAspect="1"/>
          </p:cNvPicPr>
          <p:nvPr/>
        </p:nvPicPr>
        <p:blipFill>
          <a:blip r:embed="rId5"/>
          <a:stretch>
            <a:fillRect/>
          </a:stretch>
        </p:blipFill>
        <p:spPr>
          <a:xfrm>
            <a:off x="6788238" y="3023617"/>
            <a:ext cx="964692" cy="810768"/>
          </a:xfrm>
          <a:prstGeom prst="rect">
            <a:avLst/>
          </a:prstGeom>
        </p:spPr>
      </p:pic>
      <p:sp>
        <p:nvSpPr>
          <p:cNvPr id="48" name="Rectangle 47">
            <a:extLst>
              <a:ext uri="{FF2B5EF4-FFF2-40B4-BE49-F238E27FC236}">
                <a16:creationId xmlns:a16="http://schemas.microsoft.com/office/drawing/2014/main" id="{76B53B45-C66F-44C8-8CB4-F5495093859B}"/>
              </a:ext>
            </a:extLst>
          </p:cNvPr>
          <p:cNvSpPr/>
          <p:nvPr/>
        </p:nvSpPr>
        <p:spPr>
          <a:xfrm>
            <a:off x="6473493" y="3121225"/>
            <a:ext cx="1594182" cy="615553"/>
          </a:xfrm>
          <a:prstGeom prst="rect">
            <a:avLst/>
          </a:prstGeom>
        </p:spPr>
        <p:txBody>
          <a:bodyPr wrap="square" lIns="0" tIns="0" rIns="0" bIns="0">
            <a:spAutoFit/>
          </a:bodyPr>
          <a:lstStyle/>
          <a:p>
            <a:pPr lvl="0" algn="ctr"/>
            <a:r>
              <a:rPr lang="en-US" sz="2000" dirty="0">
                <a:solidFill>
                  <a:schemeClr val="bg1"/>
                </a:solidFill>
                <a:latin typeface="Segoe UI Semibold"/>
                <a:ea typeface="Segoe UI" pitchFamily="34" charset="0"/>
                <a:cs typeface="Segoe UI" pitchFamily="34" charset="0"/>
              </a:rPr>
              <a:t>Model-driven</a:t>
            </a:r>
          </a:p>
          <a:p>
            <a:pPr lvl="0" algn="ctr"/>
            <a:r>
              <a:rPr lang="en-US" sz="2000" dirty="0">
                <a:solidFill>
                  <a:schemeClr val="bg1"/>
                </a:solidFill>
                <a:latin typeface="Segoe UI Semibold"/>
                <a:ea typeface="Segoe UI" pitchFamily="34" charset="0"/>
                <a:cs typeface="Segoe UI" pitchFamily="34" charset="0"/>
              </a:rPr>
              <a:t>App</a:t>
            </a:r>
          </a:p>
        </p:txBody>
      </p:sp>
      <p:sp>
        <p:nvSpPr>
          <p:cNvPr id="50" name="Oval 49">
            <a:extLst>
              <a:ext uri="{FF2B5EF4-FFF2-40B4-BE49-F238E27FC236}">
                <a16:creationId xmlns:a16="http://schemas.microsoft.com/office/drawing/2014/main" id="{976A7B5C-D972-45FB-A36A-790768253A0D}"/>
              </a:ext>
              <a:ext uri="{C183D7F6-B498-43B3-948B-1728B52AA6E4}">
                <adec:decorative xmlns:adec="http://schemas.microsoft.com/office/drawing/2017/decorative" val="1"/>
              </a:ext>
            </a:extLst>
          </p:cNvPr>
          <p:cNvSpPr/>
          <p:nvPr/>
        </p:nvSpPr>
        <p:spPr bwMode="auto">
          <a:xfrm rot="17738030">
            <a:off x="9127936"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4C5E5F32-6DD8-4791-93E7-D5B94F0007CE}"/>
              </a:ext>
              <a:ext uri="{C183D7F6-B498-43B3-948B-1728B52AA6E4}">
                <adec:decorative xmlns:adec="http://schemas.microsoft.com/office/drawing/2017/decorative" val="1"/>
              </a:ext>
            </a:extLst>
          </p:cNvPr>
          <p:cNvSpPr/>
          <p:nvPr/>
        </p:nvSpPr>
        <p:spPr bwMode="auto">
          <a:xfrm>
            <a:off x="9240579" y="2554953"/>
            <a:ext cx="1748094" cy="1748096"/>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a:solidFill>
                <a:srgbClr val="000000"/>
              </a:solidFill>
              <a:latin typeface="+mj-lt"/>
            </a:endParaRPr>
          </a:p>
        </p:txBody>
      </p:sp>
      <p:sp>
        <p:nvSpPr>
          <p:cNvPr id="53" name="Freeform: Shape 52">
            <a:extLst>
              <a:ext uri="{FF2B5EF4-FFF2-40B4-BE49-F238E27FC236}">
                <a16:creationId xmlns:a16="http://schemas.microsoft.com/office/drawing/2014/main" id="{FBC51258-6343-43EA-ADC8-2E1FC68C3564}"/>
              </a:ext>
              <a:ext uri="{C183D7F6-B498-43B3-948B-1728B52AA6E4}">
                <adec:decorative xmlns:adec="http://schemas.microsoft.com/office/drawing/2017/decorative" val="1"/>
              </a:ext>
            </a:extLst>
          </p:cNvPr>
          <p:cNvSpPr/>
          <p:nvPr/>
        </p:nvSpPr>
        <p:spPr bwMode="auto">
          <a:xfrm rot="5592036">
            <a:off x="10743477"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n icon of power switch">
            <a:extLst>
              <a:ext uri="{FF2B5EF4-FFF2-40B4-BE49-F238E27FC236}">
                <a16:creationId xmlns:a16="http://schemas.microsoft.com/office/drawing/2014/main" id="{A81869E4-4FB3-4BFC-82EE-AA671C6D5530}"/>
              </a:ext>
            </a:extLst>
          </p:cNvPr>
          <p:cNvPicPr>
            <a:picLocks noChangeAspect="1"/>
          </p:cNvPicPr>
          <p:nvPr/>
        </p:nvPicPr>
        <p:blipFill>
          <a:blip r:embed="rId6"/>
          <a:stretch>
            <a:fillRect/>
          </a:stretch>
        </p:blipFill>
        <p:spPr>
          <a:xfrm>
            <a:off x="9759534" y="2995423"/>
            <a:ext cx="710184" cy="867156"/>
          </a:xfrm>
          <a:prstGeom prst="rect">
            <a:avLst/>
          </a:prstGeom>
        </p:spPr>
      </p:pic>
      <p:sp>
        <p:nvSpPr>
          <p:cNvPr id="55" name="Rectangle 54">
            <a:extLst>
              <a:ext uri="{FF2B5EF4-FFF2-40B4-BE49-F238E27FC236}">
                <a16:creationId xmlns:a16="http://schemas.microsoft.com/office/drawing/2014/main" id="{37578950-70A0-4F07-B813-1D69EEE0619D}"/>
              </a:ext>
            </a:extLst>
          </p:cNvPr>
          <p:cNvSpPr/>
          <p:nvPr/>
        </p:nvSpPr>
        <p:spPr>
          <a:xfrm>
            <a:off x="9494577" y="3105836"/>
            <a:ext cx="1240098" cy="646331"/>
          </a:xfrm>
          <a:prstGeom prst="rect">
            <a:avLst/>
          </a:prstGeom>
        </p:spPr>
        <p:txBody>
          <a:bodyPr wrap="square" lIns="0" rIns="0">
            <a:spAutoFit/>
          </a:bodyPr>
          <a:lstStyle/>
          <a:p>
            <a:pPr lvl="0" algn="ctr">
              <a:lnSpc>
                <a:spcPct val="90000"/>
              </a:lnSpc>
            </a:pPr>
            <a:r>
              <a:rPr lang="en-US" sz="2000" dirty="0">
                <a:solidFill>
                  <a:schemeClr val="bg1"/>
                </a:solidFill>
                <a:latin typeface="Segoe UI Semibold"/>
                <a:ea typeface="Segoe UI" pitchFamily="34" charset="0"/>
                <a:cs typeface="Segoe UI" pitchFamily="34" charset="0"/>
              </a:rPr>
              <a:t>Power Automate</a:t>
            </a:r>
            <a:endParaRPr lang="en-US" sz="2000" dirty="0">
              <a:solidFill>
                <a:schemeClr val="bg1"/>
              </a:solidFill>
              <a:latin typeface="Segoe UI Semibold"/>
            </a:endParaRPr>
          </a:p>
        </p:txBody>
      </p:sp>
    </p:spTree>
    <p:extLst>
      <p:ext uri="{BB962C8B-B14F-4D97-AF65-F5344CB8AC3E}">
        <p14:creationId xmlns:p14="http://schemas.microsoft.com/office/powerpoint/2010/main" val="314186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BEDB75-6EB7-4330-8AF2-C4A07CE1F20D}"/>
              </a:ext>
            </a:extLst>
          </p:cNvPr>
          <p:cNvSpPr>
            <a:spLocks noGrp="1"/>
          </p:cNvSpPr>
          <p:nvPr>
            <p:ph type="title" idx="4294967295"/>
          </p:nvPr>
        </p:nvSpPr>
        <p:spPr>
          <a:xfrm>
            <a:off x="304800" y="2403474"/>
            <a:ext cx="11586711" cy="1135063"/>
          </a:xfrm>
        </p:spPr>
        <p:txBody>
          <a:bodyPr anchor="ctr"/>
          <a:lstStyle/>
          <a:p>
            <a:r>
              <a:rPr lang="en-IN" sz="4800" dirty="0"/>
              <a:t>Hands-on-lab 1</a:t>
            </a:r>
          </a:p>
        </p:txBody>
      </p:sp>
      <p:sp>
        <p:nvSpPr>
          <p:cNvPr id="7" name="Title 1">
            <a:extLst>
              <a:ext uri="{FF2B5EF4-FFF2-40B4-BE49-F238E27FC236}">
                <a16:creationId xmlns:a16="http://schemas.microsoft.com/office/drawing/2014/main" id="{DDFE5E3D-6912-41C5-8417-76E42416C6E7}"/>
              </a:ext>
            </a:extLst>
          </p:cNvPr>
          <p:cNvSpPr txBox="1">
            <a:spLocks/>
          </p:cNvSpPr>
          <p:nvPr/>
        </p:nvSpPr>
        <p:spPr>
          <a:xfrm>
            <a:off x="304800" y="3261108"/>
            <a:ext cx="7073900" cy="98425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3200" b="1" dirty="0"/>
              <a:t>Module 1: Power Apps Canvas App</a:t>
            </a:r>
          </a:p>
        </p:txBody>
      </p:sp>
    </p:spTree>
    <p:extLst>
      <p:ext uri="{BB962C8B-B14F-4D97-AF65-F5344CB8AC3E}">
        <p14:creationId xmlns:p14="http://schemas.microsoft.com/office/powerpoint/2010/main" val="73903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68AFFF1E-07E1-4C58-8296-B9717EFA0E55}"/>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822BEBB2-AB61-4F34-B985-95E593BA43A9}"/>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AD7EA0FC-00D3-43FB-B47E-4499476828B0}"/>
              </a:ext>
              <a:ext uri="{C183D7F6-B498-43B3-948B-1728B52AA6E4}">
                <adec:decorative xmlns:adec="http://schemas.microsoft.com/office/drawing/2017/decorative" val="1"/>
              </a:ext>
            </a:extLst>
          </p:cNvPr>
          <p:cNvSpPr/>
          <p:nvPr/>
        </p:nvSpPr>
        <p:spPr bwMode="auto">
          <a:xfrm rot="5400000" flipH="1">
            <a:off x="7401437" y="-14517"/>
            <a:ext cx="4920345" cy="4920346"/>
          </a:xfrm>
          <a:custGeom>
            <a:avLst/>
            <a:gdLst>
              <a:gd name="connsiteX0" fmla="*/ 0 w 4310219"/>
              <a:gd name="connsiteY0" fmla="*/ 0 h 6166514"/>
              <a:gd name="connsiteX1" fmla="*/ 0 w 4310219"/>
              <a:gd name="connsiteY1" fmla="*/ 6166514 h 6166514"/>
              <a:gd name="connsiteX2" fmla="*/ 2453924 w 4310219"/>
              <a:gd name="connsiteY2" fmla="*/ 6166514 h 6166514"/>
              <a:gd name="connsiteX3" fmla="*/ 4310219 w 4310219"/>
              <a:gd name="connsiteY3" fmla="*/ 4310220 h 6166514"/>
              <a:gd name="connsiteX0" fmla="*/ 2453924 w 4310219"/>
              <a:gd name="connsiteY0" fmla="*/ 6166514 h 6197876"/>
              <a:gd name="connsiteX1" fmla="*/ 4310219 w 4310219"/>
              <a:gd name="connsiteY1" fmla="*/ 4310220 h 6197876"/>
              <a:gd name="connsiteX2" fmla="*/ 0 w 4310219"/>
              <a:gd name="connsiteY2" fmla="*/ 0 h 6197876"/>
              <a:gd name="connsiteX3" fmla="*/ 0 w 4310219"/>
              <a:gd name="connsiteY3" fmla="*/ 6166514 h 6197876"/>
              <a:gd name="connsiteX4" fmla="*/ 2485286 w 4310219"/>
              <a:gd name="connsiteY4" fmla="*/ 6197876 h 6197876"/>
              <a:gd name="connsiteX0" fmla="*/ 2453924 w 4310219"/>
              <a:gd name="connsiteY0" fmla="*/ 6166514 h 6166514"/>
              <a:gd name="connsiteX1" fmla="*/ 4310219 w 4310219"/>
              <a:gd name="connsiteY1" fmla="*/ 4310220 h 6166514"/>
              <a:gd name="connsiteX2" fmla="*/ 0 w 4310219"/>
              <a:gd name="connsiteY2" fmla="*/ 0 h 6166514"/>
              <a:gd name="connsiteX3" fmla="*/ 0 w 4310219"/>
              <a:gd name="connsiteY3" fmla="*/ 6166514 h 6166514"/>
              <a:gd name="connsiteX0" fmla="*/ 4310219 w 4310219"/>
              <a:gd name="connsiteY0" fmla="*/ 4310220 h 6166514"/>
              <a:gd name="connsiteX1" fmla="*/ 0 w 4310219"/>
              <a:gd name="connsiteY1" fmla="*/ 0 h 6166514"/>
              <a:gd name="connsiteX2" fmla="*/ 0 w 4310219"/>
              <a:gd name="connsiteY2" fmla="*/ 6166514 h 6166514"/>
              <a:gd name="connsiteX0" fmla="*/ 4310219 w 4310219"/>
              <a:gd name="connsiteY0" fmla="*/ 4310220 h 4310220"/>
              <a:gd name="connsiteX1" fmla="*/ 0 w 4310219"/>
              <a:gd name="connsiteY1" fmla="*/ 0 h 4310220"/>
            </a:gdLst>
            <a:ahLst/>
            <a:cxnLst>
              <a:cxn ang="0">
                <a:pos x="connsiteX0" y="connsiteY0"/>
              </a:cxn>
              <a:cxn ang="0">
                <a:pos x="connsiteX1" y="connsiteY1"/>
              </a:cxn>
            </a:cxnLst>
            <a:rect l="l" t="t" r="r" b="b"/>
            <a:pathLst>
              <a:path w="4310219" h="4310220">
                <a:moveTo>
                  <a:pt x="4310219" y="4310220"/>
                </a:moveTo>
                <a:lnTo>
                  <a:pt x="0" y="0"/>
                </a:lnTo>
              </a:path>
            </a:pathLst>
          </a:custGeom>
          <a:noFill/>
          <a:ln w="1270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204" name="Freeform: Shape 203">
            <a:extLst>
              <a:ext uri="{FF2B5EF4-FFF2-40B4-BE49-F238E27FC236}">
                <a16:creationId xmlns:a16="http://schemas.microsoft.com/office/drawing/2014/main" id="{330A917E-A8E9-4711-9182-7A5E9D579040}"/>
              </a:ext>
              <a:ext uri="{C183D7F6-B498-43B3-948B-1728B52AA6E4}">
                <adec:decorative xmlns:adec="http://schemas.microsoft.com/office/drawing/2017/decorative" val="1"/>
              </a:ext>
            </a:extLst>
          </p:cNvPr>
          <p:cNvSpPr/>
          <p:nvPr/>
        </p:nvSpPr>
        <p:spPr bwMode="auto">
          <a:xfrm rot="5400000" flipH="1">
            <a:off x="2667000" y="-2666999"/>
            <a:ext cx="6857999" cy="12191998"/>
          </a:xfrm>
          <a:custGeom>
            <a:avLst/>
            <a:gdLst>
              <a:gd name="connsiteX0" fmla="*/ 6857999 w 6857999"/>
              <a:gd name="connsiteY0" fmla="*/ 12191998 h 12191998"/>
              <a:gd name="connsiteX1" fmla="*/ 6857999 w 6857999"/>
              <a:gd name="connsiteY1" fmla="*/ 4909395 h 12191998"/>
              <a:gd name="connsiteX2" fmla="*/ 1948605 w 6857999"/>
              <a:gd name="connsiteY2" fmla="*/ 0 h 12191998"/>
              <a:gd name="connsiteX3" fmla="*/ 0 w 6857999"/>
              <a:gd name="connsiteY3" fmla="*/ 0 h 12191998"/>
              <a:gd name="connsiteX4" fmla="*/ 0 w 6857999"/>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12191998">
                <a:moveTo>
                  <a:pt x="6857999" y="12191998"/>
                </a:moveTo>
                <a:lnTo>
                  <a:pt x="6857999" y="4909395"/>
                </a:lnTo>
                <a:lnTo>
                  <a:pt x="1948605" y="0"/>
                </a:lnTo>
                <a:lnTo>
                  <a:pt x="0" y="0"/>
                </a:lnTo>
                <a:lnTo>
                  <a:pt x="0" y="12191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205" name="Title 6">
            <a:extLst>
              <a:ext uri="{FF2B5EF4-FFF2-40B4-BE49-F238E27FC236}">
                <a16:creationId xmlns:a16="http://schemas.microsoft.com/office/drawing/2014/main" id="{5187754A-55EF-44D3-AD72-97ACA6001DB2}"/>
              </a:ext>
            </a:extLst>
          </p:cNvPr>
          <p:cNvSpPr>
            <a:spLocks noGrp="1"/>
          </p:cNvSpPr>
          <p:nvPr>
            <p:ph type="title"/>
          </p:nvPr>
        </p:nvSpPr>
        <p:spPr>
          <a:xfrm>
            <a:off x="304800" y="792376"/>
            <a:ext cx="11908064" cy="578926"/>
          </a:xfrm>
        </p:spPr>
        <p:txBody>
          <a:bodyPr/>
          <a:lstStyle/>
          <a:p>
            <a:r>
              <a:rPr lang="en-IN" dirty="0"/>
              <a:t>Module 1:Learning objectives</a:t>
            </a:r>
          </a:p>
        </p:txBody>
      </p:sp>
      <p:grpSp>
        <p:nvGrpSpPr>
          <p:cNvPr id="206" name="Group 205" descr="A breadcrumb of Canvas App">
            <a:extLst>
              <a:ext uri="{FF2B5EF4-FFF2-40B4-BE49-F238E27FC236}">
                <a16:creationId xmlns:a16="http://schemas.microsoft.com/office/drawing/2014/main" id="{335373AE-1DB4-4021-B366-FABC8ABAF24C}"/>
              </a:ext>
            </a:extLst>
          </p:cNvPr>
          <p:cNvGrpSpPr/>
          <p:nvPr/>
        </p:nvGrpSpPr>
        <p:grpSpPr>
          <a:xfrm>
            <a:off x="7412527" y="141681"/>
            <a:ext cx="1024061" cy="818743"/>
            <a:chOff x="7415641" y="138519"/>
            <a:chExt cx="1024061" cy="818743"/>
          </a:xfrm>
        </p:grpSpPr>
        <p:sp>
          <p:nvSpPr>
            <p:cNvPr id="207" name="Oval 206">
              <a:extLst>
                <a:ext uri="{FF2B5EF4-FFF2-40B4-BE49-F238E27FC236}">
                  <a16:creationId xmlns:a16="http://schemas.microsoft.com/office/drawing/2014/main" id="{8F7553D7-2FE5-449F-A78A-962BBFEA60FF}"/>
                </a:ext>
                <a:ext uri="{C183D7F6-B498-43B3-948B-1728B52AA6E4}">
                  <adec:decorative xmlns:adec="http://schemas.microsoft.com/office/drawing/2017/decorative" val="1"/>
                </a:ext>
              </a:extLst>
            </p:cNvPr>
            <p:cNvSpPr/>
            <p:nvPr/>
          </p:nvSpPr>
          <p:spPr bwMode="auto">
            <a:xfrm rot="17738030">
              <a:off x="741564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208" name="Group 207">
              <a:extLst>
                <a:ext uri="{FF2B5EF4-FFF2-40B4-BE49-F238E27FC236}">
                  <a16:creationId xmlns:a16="http://schemas.microsoft.com/office/drawing/2014/main" id="{5A7E41CC-C6EC-4448-926A-59073C0E3779}"/>
                </a:ext>
              </a:extLst>
            </p:cNvPr>
            <p:cNvGrpSpPr/>
            <p:nvPr/>
          </p:nvGrpSpPr>
          <p:grpSpPr>
            <a:xfrm>
              <a:off x="7462376" y="185254"/>
              <a:ext cx="977326" cy="725273"/>
              <a:chOff x="7462376" y="185254"/>
              <a:chExt cx="977326" cy="725273"/>
            </a:xfrm>
          </p:grpSpPr>
          <p:sp>
            <p:nvSpPr>
              <p:cNvPr id="209" name="Oval 208">
                <a:extLst>
                  <a:ext uri="{FF2B5EF4-FFF2-40B4-BE49-F238E27FC236}">
                    <a16:creationId xmlns:a16="http://schemas.microsoft.com/office/drawing/2014/main" id="{623BCC5B-BA43-49A7-8EC2-D69DE59303E1}"/>
                  </a:ext>
                  <a:ext uri="{C183D7F6-B498-43B3-948B-1728B52AA6E4}">
                    <adec:decorative xmlns:adec="http://schemas.microsoft.com/office/drawing/2017/decorative" val="1"/>
                  </a:ext>
                </a:extLst>
              </p:cNvPr>
              <p:cNvSpPr/>
              <p:nvPr/>
            </p:nvSpPr>
            <p:spPr bwMode="auto">
              <a:xfrm>
                <a:off x="746237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210" name="Freeform: Shape 209">
                <a:extLst>
                  <a:ext uri="{FF2B5EF4-FFF2-40B4-BE49-F238E27FC236}">
                    <a16:creationId xmlns:a16="http://schemas.microsoft.com/office/drawing/2014/main" id="{B8D8BA2D-6A1B-4CE0-BE89-DF3682CE1732}"/>
                  </a:ext>
                  <a:ext uri="{C183D7F6-B498-43B3-948B-1728B52AA6E4}">
                    <adec:decorative xmlns:adec="http://schemas.microsoft.com/office/drawing/2017/decorative" val="1"/>
                  </a:ext>
                </a:extLst>
              </p:cNvPr>
              <p:cNvSpPr/>
              <p:nvPr/>
            </p:nvSpPr>
            <p:spPr bwMode="auto">
              <a:xfrm rot="5592036">
                <a:off x="808591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22321F38-B578-4053-B469-9DDAE9FCC522}"/>
                  </a:ext>
                </a:extLst>
              </p:cNvPr>
              <p:cNvSpPr/>
              <p:nvPr/>
            </p:nvSpPr>
            <p:spPr>
              <a:xfrm>
                <a:off x="7524098" y="354344"/>
                <a:ext cx="601829" cy="387093"/>
              </a:xfrm>
              <a:prstGeom prst="rect">
                <a:avLst/>
              </a:prstGeom>
            </p:spPr>
            <p:txBody>
              <a:bodyPr wrap="none">
                <a:noAutofit/>
              </a:bodyPr>
              <a:lstStyle/>
              <a:p>
                <a:pPr lvl="0" algn="ctr"/>
                <a:r>
                  <a:rPr lang="en-US" sz="1000" dirty="0">
                    <a:solidFill>
                      <a:schemeClr val="bg1"/>
                    </a:solidFill>
                    <a:latin typeface="Segoe UI Semibold"/>
                    <a:ea typeface="Segoe UI" pitchFamily="34" charset="0"/>
                    <a:cs typeface="Segoe UI" pitchFamily="34" charset="0"/>
                  </a:rPr>
                  <a:t>Canvas</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App</a:t>
                </a:r>
              </a:p>
            </p:txBody>
          </p:sp>
          <p:sp>
            <p:nvSpPr>
              <p:cNvPr id="212" name="CellPhone_video" title="Icon of a cellphone with a play sign on the screen">
                <a:extLst>
                  <a:ext uri="{FF2B5EF4-FFF2-40B4-BE49-F238E27FC236}">
                    <a16:creationId xmlns:a16="http://schemas.microsoft.com/office/drawing/2014/main" id="{0FFFD757-ECE2-4E3D-9087-90B17315269A}"/>
                  </a:ext>
                </a:extLst>
              </p:cNvPr>
              <p:cNvSpPr>
                <a:spLocks noChangeAspect="1" noEditPoints="1"/>
              </p:cNvSpPr>
              <p:nvPr/>
            </p:nvSpPr>
            <p:spPr bwMode="auto">
              <a:xfrm>
                <a:off x="7706285" y="350044"/>
                <a:ext cx="237454" cy="39569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pic>
        <p:nvPicPr>
          <p:cNvPr id="213" name="Picture 212" descr="Icon of a surface pen with a drawn line below it">
            <a:extLst>
              <a:ext uri="{FF2B5EF4-FFF2-40B4-BE49-F238E27FC236}">
                <a16:creationId xmlns:a16="http://schemas.microsoft.com/office/drawing/2014/main" id="{91CA1546-7A11-43E0-9EBD-53DC2FF189ED}"/>
              </a:ext>
            </a:extLst>
          </p:cNvPr>
          <p:cNvPicPr>
            <a:picLocks noChangeAspect="1"/>
          </p:cNvPicPr>
          <p:nvPr/>
        </p:nvPicPr>
        <p:blipFill>
          <a:blip r:embed="rId3"/>
          <a:stretch>
            <a:fillRect/>
          </a:stretch>
        </p:blipFill>
        <p:spPr>
          <a:xfrm>
            <a:off x="497511" y="1572513"/>
            <a:ext cx="534924" cy="536448"/>
          </a:xfrm>
          <a:prstGeom prst="rect">
            <a:avLst/>
          </a:prstGeom>
        </p:spPr>
      </p:pic>
      <p:sp>
        <p:nvSpPr>
          <p:cNvPr id="214" name="Text Placeholder 3">
            <a:extLst>
              <a:ext uri="{FF2B5EF4-FFF2-40B4-BE49-F238E27FC236}">
                <a16:creationId xmlns:a16="http://schemas.microsoft.com/office/drawing/2014/main" id="{F0ADF67C-4639-4F96-AE9F-58EC5711DFDB}"/>
              </a:ext>
            </a:extLst>
          </p:cNvPr>
          <p:cNvSpPr txBox="1">
            <a:spLocks/>
          </p:cNvSpPr>
          <p:nvPr/>
        </p:nvSpPr>
        <p:spPr>
          <a:xfrm>
            <a:off x="1131715" y="16213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Segoe UI Semilight" panose="020B0402040204020203" pitchFamily="34" charset="0"/>
              </a:rPr>
              <a:t>Sign-in and create a new Canvas App</a:t>
            </a:r>
          </a:p>
        </p:txBody>
      </p:sp>
      <p:pic>
        <p:nvPicPr>
          <p:cNvPr id="215" name="Picture 214" descr="Icon of three boxes in a bracket chart">
            <a:extLst>
              <a:ext uri="{FF2B5EF4-FFF2-40B4-BE49-F238E27FC236}">
                <a16:creationId xmlns:a16="http://schemas.microsoft.com/office/drawing/2014/main" id="{6AB2D49B-0527-4FE8-8F75-AAE911C88ED7}"/>
              </a:ext>
            </a:extLst>
          </p:cNvPr>
          <p:cNvPicPr>
            <a:picLocks noChangeAspect="1"/>
          </p:cNvPicPr>
          <p:nvPr/>
        </p:nvPicPr>
        <p:blipFill>
          <a:blip r:embed="rId4"/>
          <a:stretch>
            <a:fillRect/>
          </a:stretch>
        </p:blipFill>
        <p:spPr>
          <a:xfrm>
            <a:off x="497511" y="2423816"/>
            <a:ext cx="536448" cy="536448"/>
          </a:xfrm>
          <a:prstGeom prst="rect">
            <a:avLst/>
          </a:prstGeom>
        </p:spPr>
      </p:pic>
      <p:sp>
        <p:nvSpPr>
          <p:cNvPr id="216" name="Text Placeholder 3 - 1">
            <a:extLst>
              <a:ext uri="{FF2B5EF4-FFF2-40B4-BE49-F238E27FC236}">
                <a16:creationId xmlns:a16="http://schemas.microsoft.com/office/drawing/2014/main" id="{0222A5E4-DF1F-4326-AC80-68E09C3E6DB2}"/>
              </a:ext>
            </a:extLst>
          </p:cNvPr>
          <p:cNvSpPr txBox="1">
            <a:spLocks/>
          </p:cNvSpPr>
          <p:nvPr/>
        </p:nvSpPr>
        <p:spPr>
          <a:xfrm>
            <a:off x="1131715" y="2457659"/>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a:solidFill>
                  <a:schemeClr val="tx1"/>
                </a:solidFill>
                <a:latin typeface="+mj-lt"/>
              </a:rPr>
              <a:t>Connect to data sources</a:t>
            </a:r>
          </a:p>
        </p:txBody>
      </p:sp>
      <p:pic>
        <p:nvPicPr>
          <p:cNvPr id="217" name="Picture 216" descr="Icon of a funnel filter">
            <a:extLst>
              <a:ext uri="{FF2B5EF4-FFF2-40B4-BE49-F238E27FC236}">
                <a16:creationId xmlns:a16="http://schemas.microsoft.com/office/drawing/2014/main" id="{F8A2A76E-E005-4AA5-AEE1-B600D09CC5AA}"/>
              </a:ext>
            </a:extLst>
          </p:cNvPr>
          <p:cNvPicPr>
            <a:picLocks noChangeAspect="1"/>
          </p:cNvPicPr>
          <p:nvPr/>
        </p:nvPicPr>
        <p:blipFill>
          <a:blip r:embed="rId5"/>
          <a:stretch>
            <a:fillRect/>
          </a:stretch>
        </p:blipFill>
        <p:spPr>
          <a:xfrm>
            <a:off x="497511" y="3252356"/>
            <a:ext cx="536448" cy="536448"/>
          </a:xfrm>
          <a:prstGeom prst="rect">
            <a:avLst/>
          </a:prstGeom>
        </p:spPr>
      </p:pic>
      <p:sp>
        <p:nvSpPr>
          <p:cNvPr id="218" name="Text Placeholder 3 - 2">
            <a:extLst>
              <a:ext uri="{FF2B5EF4-FFF2-40B4-BE49-F238E27FC236}">
                <a16:creationId xmlns:a16="http://schemas.microsoft.com/office/drawing/2014/main" id="{D000E5DF-7681-47DA-8B44-0ABC54ED186C}"/>
              </a:ext>
            </a:extLst>
          </p:cNvPr>
          <p:cNvSpPr txBox="1">
            <a:spLocks/>
          </p:cNvSpPr>
          <p:nvPr/>
        </p:nvSpPr>
        <p:spPr>
          <a:xfrm>
            <a:off x="1131715" y="3293975"/>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Filter data</a:t>
            </a:r>
          </a:p>
        </p:txBody>
      </p:sp>
      <p:pic>
        <p:nvPicPr>
          <p:cNvPr id="219" name="Picture 218" descr="Icon of a cellphone in front of a tablet">
            <a:extLst>
              <a:ext uri="{FF2B5EF4-FFF2-40B4-BE49-F238E27FC236}">
                <a16:creationId xmlns:a16="http://schemas.microsoft.com/office/drawing/2014/main" id="{6AB6C397-0AAC-43EB-AA13-62B5C415CED2}"/>
              </a:ext>
            </a:extLst>
          </p:cNvPr>
          <p:cNvPicPr>
            <a:picLocks noChangeAspect="1"/>
          </p:cNvPicPr>
          <p:nvPr/>
        </p:nvPicPr>
        <p:blipFill>
          <a:blip r:embed="rId6"/>
          <a:stretch>
            <a:fillRect/>
          </a:stretch>
        </p:blipFill>
        <p:spPr>
          <a:xfrm>
            <a:off x="497511" y="4088672"/>
            <a:ext cx="536448" cy="536448"/>
          </a:xfrm>
          <a:prstGeom prst="rect">
            <a:avLst/>
          </a:prstGeom>
        </p:spPr>
      </p:pic>
      <p:sp>
        <p:nvSpPr>
          <p:cNvPr id="220" name="Text Placeholder 3 - 3">
            <a:extLst>
              <a:ext uri="{FF2B5EF4-FFF2-40B4-BE49-F238E27FC236}">
                <a16:creationId xmlns:a16="http://schemas.microsoft.com/office/drawing/2014/main" id="{49BD0D7E-B6B2-4838-874D-1E47B4386CA2}"/>
              </a:ext>
            </a:extLst>
          </p:cNvPr>
          <p:cNvSpPr txBox="1">
            <a:spLocks/>
          </p:cNvSpPr>
          <p:nvPr/>
        </p:nvSpPr>
        <p:spPr>
          <a:xfrm>
            <a:off x="1131715" y="4130291"/>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Work with multiple screens and navigation</a:t>
            </a:r>
          </a:p>
        </p:txBody>
      </p:sp>
      <p:pic>
        <p:nvPicPr>
          <p:cNvPr id="221" name="Picture 220" descr="Icon of two interlocked gears">
            <a:extLst>
              <a:ext uri="{FF2B5EF4-FFF2-40B4-BE49-F238E27FC236}">
                <a16:creationId xmlns:a16="http://schemas.microsoft.com/office/drawing/2014/main" id="{81A1CD8F-287F-47C7-BB47-744317DD3BAA}"/>
              </a:ext>
            </a:extLst>
          </p:cNvPr>
          <p:cNvPicPr>
            <a:picLocks noChangeAspect="1"/>
          </p:cNvPicPr>
          <p:nvPr/>
        </p:nvPicPr>
        <p:blipFill>
          <a:blip r:embed="rId7"/>
          <a:stretch>
            <a:fillRect/>
          </a:stretch>
        </p:blipFill>
        <p:spPr>
          <a:xfrm>
            <a:off x="497511" y="4932763"/>
            <a:ext cx="536448" cy="536448"/>
          </a:xfrm>
          <a:prstGeom prst="rect">
            <a:avLst/>
          </a:prstGeom>
        </p:spPr>
      </p:pic>
      <p:sp>
        <p:nvSpPr>
          <p:cNvPr id="222" name="Text Placeholder 3 - 4">
            <a:extLst>
              <a:ext uri="{FF2B5EF4-FFF2-40B4-BE49-F238E27FC236}">
                <a16:creationId xmlns:a16="http://schemas.microsoft.com/office/drawing/2014/main" id="{5CDA5F23-25E9-42B4-A017-0D521490C86F}"/>
              </a:ext>
            </a:extLst>
          </p:cNvPr>
          <p:cNvSpPr txBox="1">
            <a:spLocks/>
          </p:cNvSpPr>
          <p:nvPr/>
        </p:nvSpPr>
        <p:spPr>
          <a:xfrm>
            <a:off x="1131715" y="4966606"/>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a:solidFill>
                  <a:schemeClr val="tx1"/>
                </a:solidFill>
                <a:latin typeface="+mj-lt"/>
              </a:rPr>
              <a:t>Customize the user experience – galleries and controls</a:t>
            </a:r>
          </a:p>
        </p:txBody>
      </p:sp>
      <p:grpSp>
        <p:nvGrpSpPr>
          <p:cNvPr id="223" name="Group 222" descr="A screenshot of a Device Ordering App webpage">
            <a:extLst>
              <a:ext uri="{FF2B5EF4-FFF2-40B4-BE49-F238E27FC236}">
                <a16:creationId xmlns:a16="http://schemas.microsoft.com/office/drawing/2014/main" id="{5C6D088A-A650-4957-9DFC-381582CC63EC}"/>
              </a:ext>
            </a:extLst>
          </p:cNvPr>
          <p:cNvGrpSpPr/>
          <p:nvPr/>
        </p:nvGrpSpPr>
        <p:grpSpPr>
          <a:xfrm>
            <a:off x="8196064" y="1224107"/>
            <a:ext cx="3681651" cy="2255270"/>
            <a:chOff x="8196064" y="1224107"/>
            <a:chExt cx="3681651" cy="2255270"/>
          </a:xfrm>
        </p:grpSpPr>
        <p:pic>
          <p:nvPicPr>
            <p:cNvPr id="224" name="Picture 223" descr="A screenshot of a Device Ordering App ">
              <a:extLst>
                <a:ext uri="{FF2B5EF4-FFF2-40B4-BE49-F238E27FC236}">
                  <a16:creationId xmlns:a16="http://schemas.microsoft.com/office/drawing/2014/main" id="{801D72CB-C6E4-4C0C-BFCB-A77E75C7EDAB}"/>
                </a:ext>
              </a:extLst>
            </p:cNvPr>
            <p:cNvPicPr>
              <a:picLocks noChangeAspect="1"/>
            </p:cNvPicPr>
            <p:nvPr/>
          </p:nvPicPr>
          <p:blipFill>
            <a:blip r:embed="rId8"/>
            <a:stretch>
              <a:fillRect/>
            </a:stretch>
          </p:blipFill>
          <p:spPr>
            <a:xfrm>
              <a:off x="8288734" y="1305903"/>
              <a:ext cx="3499805" cy="2091347"/>
            </a:xfrm>
            <a:prstGeom prst="rect">
              <a:avLst/>
            </a:prstGeom>
          </p:spPr>
        </p:pic>
        <p:sp>
          <p:nvSpPr>
            <p:cNvPr id="225" name="Freeform: Shape 224">
              <a:extLst>
                <a:ext uri="{FF2B5EF4-FFF2-40B4-BE49-F238E27FC236}">
                  <a16:creationId xmlns:a16="http://schemas.microsoft.com/office/drawing/2014/main" id="{BE5A06CB-D275-469F-895E-E21B854D1FAD}"/>
                </a:ext>
                <a:ext uri="{C183D7F6-B498-43B3-948B-1728B52AA6E4}">
                  <adec:decorative xmlns:adec="http://schemas.microsoft.com/office/drawing/2017/decorative" val="1"/>
                </a:ext>
              </a:extLst>
            </p:cNvPr>
            <p:cNvSpPr/>
            <p:nvPr/>
          </p:nvSpPr>
          <p:spPr>
            <a:xfrm flipH="1">
              <a:off x="8196064" y="1224107"/>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26" name="Group 225" descr="A screenshot of a Device Ordering App webpage">
            <a:extLst>
              <a:ext uri="{FF2B5EF4-FFF2-40B4-BE49-F238E27FC236}">
                <a16:creationId xmlns:a16="http://schemas.microsoft.com/office/drawing/2014/main" id="{D6C36675-5F88-4487-B4F5-8DD50306AAD0}"/>
              </a:ext>
            </a:extLst>
          </p:cNvPr>
          <p:cNvGrpSpPr/>
          <p:nvPr/>
        </p:nvGrpSpPr>
        <p:grpSpPr>
          <a:xfrm>
            <a:off x="8195714" y="3835429"/>
            <a:ext cx="3681651" cy="2255270"/>
            <a:chOff x="8195714" y="3835429"/>
            <a:chExt cx="3681651" cy="2255270"/>
          </a:xfrm>
        </p:grpSpPr>
        <p:pic>
          <p:nvPicPr>
            <p:cNvPr id="227" name="Picture 226" descr="A screenshot of a Device Ordering App ">
              <a:extLst>
                <a:ext uri="{FF2B5EF4-FFF2-40B4-BE49-F238E27FC236}">
                  <a16:creationId xmlns:a16="http://schemas.microsoft.com/office/drawing/2014/main" id="{EE4EDFED-2111-438A-822D-F2C431C34238}"/>
                </a:ext>
              </a:extLst>
            </p:cNvPr>
            <p:cNvPicPr>
              <a:picLocks noChangeAspect="1"/>
            </p:cNvPicPr>
            <p:nvPr/>
          </p:nvPicPr>
          <p:blipFill>
            <a:blip r:embed="rId9"/>
            <a:stretch>
              <a:fillRect/>
            </a:stretch>
          </p:blipFill>
          <p:spPr>
            <a:xfrm>
              <a:off x="8300265" y="3919450"/>
              <a:ext cx="3467874" cy="2065071"/>
            </a:xfrm>
            <a:prstGeom prst="rect">
              <a:avLst/>
            </a:prstGeom>
          </p:spPr>
        </p:pic>
        <p:sp>
          <p:nvSpPr>
            <p:cNvPr id="228" name="Freeform: Shape 227">
              <a:extLst>
                <a:ext uri="{FF2B5EF4-FFF2-40B4-BE49-F238E27FC236}">
                  <a16:creationId xmlns:a16="http://schemas.microsoft.com/office/drawing/2014/main" id="{633E5B12-9700-4666-9774-31927C3A4C01}"/>
                </a:ext>
                <a:ext uri="{C183D7F6-B498-43B3-948B-1728B52AA6E4}">
                  <adec:decorative xmlns:adec="http://schemas.microsoft.com/office/drawing/2017/decorative" val="1"/>
                </a:ext>
              </a:extLst>
            </p:cNvPr>
            <p:cNvSpPr/>
            <p:nvPr/>
          </p:nvSpPr>
          <p:spPr>
            <a:xfrm flipH="1">
              <a:off x="8195714" y="3835429"/>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230" name="Freeform: Shape 229">
            <a:extLst>
              <a:ext uri="{FF2B5EF4-FFF2-40B4-BE49-F238E27FC236}">
                <a16:creationId xmlns:a16="http://schemas.microsoft.com/office/drawing/2014/main" id="{0BCDA973-E185-4060-89A2-6682A333C6FB}"/>
              </a:ext>
              <a:ext uri="{C183D7F6-B498-43B3-948B-1728B52AA6E4}">
                <adec:decorative xmlns:adec="http://schemas.microsoft.com/office/drawing/2017/decorative" val="1"/>
              </a:ext>
            </a:extLst>
          </p:cNvPr>
          <p:cNvSpPr/>
          <p:nvPr/>
        </p:nvSpPr>
        <p:spPr bwMode="auto">
          <a:xfrm rot="5400000" flipH="1">
            <a:off x="-491629" y="6386982"/>
            <a:ext cx="1887654"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654" h="904397">
                <a:moveTo>
                  <a:pt x="1887654" y="904397"/>
                </a:moveTo>
                <a:lnTo>
                  <a:pt x="925008" y="0"/>
                </a:lnTo>
                <a:lnTo>
                  <a:pt x="925008" y="904395"/>
                </a:lnTo>
                <a:lnTo>
                  <a:pt x="2" y="904395"/>
                </a:lnTo>
                <a:lnTo>
                  <a:pt x="0" y="90439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AB7C8469-4288-4125-AA79-E3AE9383318A}"/>
              </a:ext>
              <a:ext uri="{C183D7F6-B498-43B3-948B-1728B52AA6E4}">
                <adec:decorative xmlns:adec="http://schemas.microsoft.com/office/drawing/2017/decorative" val="1"/>
              </a:ext>
            </a:extLst>
          </p:cNvPr>
          <p:cNvGrpSpPr/>
          <p:nvPr/>
        </p:nvGrpSpPr>
        <p:grpSpPr>
          <a:xfrm>
            <a:off x="8519010" y="77112"/>
            <a:ext cx="3323960" cy="921593"/>
            <a:chOff x="8519010" y="77112"/>
            <a:chExt cx="3323960" cy="921593"/>
          </a:xfrm>
        </p:grpSpPr>
        <p:grpSp>
          <p:nvGrpSpPr>
            <p:cNvPr id="33" name="Group 32">
              <a:extLst>
                <a:ext uri="{FF2B5EF4-FFF2-40B4-BE49-F238E27FC236}">
                  <a16:creationId xmlns:a16="http://schemas.microsoft.com/office/drawing/2014/main" id="{850C6F00-BD46-4470-85F9-51E81C680965}"/>
                </a:ext>
                <a:ext uri="{C183D7F6-B498-43B3-948B-1728B52AA6E4}">
                  <adec:decorative xmlns:adec="http://schemas.microsoft.com/office/drawing/2017/decorative" val="1"/>
                </a:ext>
              </a:extLst>
            </p:cNvPr>
            <p:cNvGrpSpPr/>
            <p:nvPr/>
          </p:nvGrpSpPr>
          <p:grpSpPr>
            <a:xfrm>
              <a:off x="8548191" y="138519"/>
              <a:ext cx="1024061" cy="818743"/>
              <a:chOff x="8548191" y="138519"/>
              <a:chExt cx="1024061" cy="818743"/>
            </a:xfrm>
          </p:grpSpPr>
          <p:sp>
            <p:nvSpPr>
              <p:cNvPr id="59" name="Oval 58">
                <a:extLst>
                  <a:ext uri="{FF2B5EF4-FFF2-40B4-BE49-F238E27FC236}">
                    <a16:creationId xmlns:a16="http://schemas.microsoft.com/office/drawing/2014/main" id="{A4C4D3E0-4F12-4D00-A55D-3F980441D87F}"/>
                  </a:ext>
                </a:extLst>
              </p:cNvPr>
              <p:cNvSpPr/>
              <p:nvPr/>
            </p:nvSpPr>
            <p:spPr bwMode="auto">
              <a:xfrm rot="17738030">
                <a:off x="854819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A796A3CB-B840-4AF4-9B34-4988B8673F40}"/>
                  </a:ext>
                </a:extLst>
              </p:cNvPr>
              <p:cNvGrpSpPr/>
              <p:nvPr/>
            </p:nvGrpSpPr>
            <p:grpSpPr>
              <a:xfrm>
                <a:off x="8594926" y="185254"/>
                <a:ext cx="977326" cy="725273"/>
                <a:chOff x="8594926" y="185254"/>
                <a:chExt cx="977326" cy="725273"/>
              </a:xfrm>
            </p:grpSpPr>
            <p:sp>
              <p:nvSpPr>
                <p:cNvPr id="61" name="Oval 60">
                  <a:extLst>
                    <a:ext uri="{FF2B5EF4-FFF2-40B4-BE49-F238E27FC236}">
                      <a16:creationId xmlns:a16="http://schemas.microsoft.com/office/drawing/2014/main" id="{FA941D8B-F296-4D48-A6EB-D270558AAA1D}"/>
                    </a:ext>
                  </a:extLst>
                </p:cNvPr>
                <p:cNvSpPr/>
                <p:nvPr/>
              </p:nvSpPr>
              <p:spPr bwMode="auto">
                <a:xfrm>
                  <a:off x="859492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62" name="Freeform: Shape 61">
                  <a:extLst>
                    <a:ext uri="{FF2B5EF4-FFF2-40B4-BE49-F238E27FC236}">
                      <a16:creationId xmlns:a16="http://schemas.microsoft.com/office/drawing/2014/main" id="{1F619A3D-E07F-4F15-9771-87FD481EF693}"/>
                    </a:ext>
                  </a:extLst>
                </p:cNvPr>
                <p:cNvSpPr/>
                <p:nvPr/>
              </p:nvSpPr>
              <p:spPr bwMode="auto">
                <a:xfrm rot="5592036">
                  <a:off x="921846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69B0AF4E-FB3F-440E-AB44-815CCEC93664}"/>
                    </a:ext>
                  </a:extLst>
                </p:cNvPr>
                <p:cNvSpPr/>
                <p:nvPr/>
              </p:nvSpPr>
              <p:spPr>
                <a:xfrm>
                  <a:off x="8665716" y="337079"/>
                  <a:ext cx="583692" cy="421623"/>
                </a:xfrm>
                <a:prstGeom prst="rect">
                  <a:avLst/>
                </a:prstGeom>
              </p:spPr>
              <p:txBody>
                <a:bodyPr wrap="none">
                  <a:noAutofit/>
                </a:bodyPr>
                <a:lstStyle/>
                <a:p>
                  <a:pPr algn="ctr"/>
                  <a:r>
                    <a:rPr lang="en-US" sz="1000" dirty="0">
                      <a:solidFill>
                        <a:schemeClr val="bg1"/>
                      </a:solidFill>
                      <a:latin typeface="Segoe UI Semibold"/>
                      <a:cs typeface="Segoe UI" pitchFamily="34" charset="0"/>
                    </a:rPr>
                    <a:t>Dataverse</a:t>
                  </a:r>
                </a:p>
              </p:txBody>
            </p:sp>
            <p:sp>
              <p:nvSpPr>
                <p:cNvPr id="64" name="Freeform: Shape 63">
                  <a:extLst>
                    <a:ext uri="{FF2B5EF4-FFF2-40B4-BE49-F238E27FC236}">
                      <a16:creationId xmlns:a16="http://schemas.microsoft.com/office/drawing/2014/main" id="{254716CA-DC48-40AD-924F-A1777F31BCFC}"/>
                    </a:ext>
                  </a:extLst>
                </p:cNvPr>
                <p:cNvSpPr/>
                <p:nvPr/>
              </p:nvSpPr>
              <p:spPr>
                <a:xfrm>
                  <a:off x="8853702" y="551609"/>
                  <a:ext cx="53148" cy="146154"/>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5" name="Group 64">
                  <a:extLst>
                    <a:ext uri="{FF2B5EF4-FFF2-40B4-BE49-F238E27FC236}">
                      <a16:creationId xmlns:a16="http://schemas.microsoft.com/office/drawing/2014/main" id="{5701375E-1E55-46C6-AC73-A6A220D9C977}"/>
                    </a:ext>
                  </a:extLst>
                </p:cNvPr>
                <p:cNvGrpSpPr/>
                <p:nvPr/>
              </p:nvGrpSpPr>
              <p:grpSpPr>
                <a:xfrm>
                  <a:off x="8769385" y="333379"/>
                  <a:ext cx="376354" cy="429022"/>
                  <a:chOff x="8896234" y="252041"/>
                  <a:chExt cx="376354" cy="429022"/>
                </a:xfrm>
              </p:grpSpPr>
              <p:sp>
                <p:nvSpPr>
                  <p:cNvPr id="66" name="Freeform: Shape 65">
                    <a:extLst>
                      <a:ext uri="{FF2B5EF4-FFF2-40B4-BE49-F238E27FC236}">
                        <a16:creationId xmlns:a16="http://schemas.microsoft.com/office/drawing/2014/main" id="{FFEAFCC5-CAC4-4FFF-A5D3-89F2E884BFC4}"/>
                      </a:ext>
                    </a:extLst>
                  </p:cNvPr>
                  <p:cNvSpPr/>
                  <p:nvPr/>
                </p:nvSpPr>
                <p:spPr>
                  <a:xfrm>
                    <a:off x="8896234" y="508335"/>
                    <a:ext cx="358748" cy="172728"/>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7" name="Group 66">
                    <a:extLst>
                      <a:ext uri="{FF2B5EF4-FFF2-40B4-BE49-F238E27FC236}">
                        <a16:creationId xmlns:a16="http://schemas.microsoft.com/office/drawing/2014/main" id="{E240A591-7DD9-47C4-90B7-5AAE878AD07D}"/>
                      </a:ext>
                    </a:extLst>
                  </p:cNvPr>
                  <p:cNvGrpSpPr/>
                  <p:nvPr/>
                </p:nvGrpSpPr>
                <p:grpSpPr>
                  <a:xfrm>
                    <a:off x="9054868" y="252041"/>
                    <a:ext cx="217720" cy="224741"/>
                    <a:chOff x="6979556" y="4967290"/>
                    <a:chExt cx="295275" cy="304800"/>
                  </a:xfrm>
                </p:grpSpPr>
                <p:sp>
                  <p:nvSpPr>
                    <p:cNvPr id="68" name="Freeform: Shape 67">
                      <a:extLst>
                        <a:ext uri="{FF2B5EF4-FFF2-40B4-BE49-F238E27FC236}">
                          <a16:creationId xmlns:a16="http://schemas.microsoft.com/office/drawing/2014/main" id="{815B32AF-2AA3-46EB-866F-114BE795E6D2}"/>
                        </a:ext>
                      </a:extLst>
                    </p:cNvPr>
                    <p:cNvSpPr/>
                    <p:nvPr/>
                  </p:nvSpPr>
                  <p:spPr>
                    <a:xfrm>
                      <a:off x="7050993" y="5045401"/>
                      <a:ext cx="152401" cy="152401"/>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9" name="Freeform: Shape 68">
                      <a:extLst>
                        <a:ext uri="{FF2B5EF4-FFF2-40B4-BE49-F238E27FC236}">
                          <a16:creationId xmlns:a16="http://schemas.microsoft.com/office/drawing/2014/main" id="{98DF6162-2A3B-484B-96E4-B71D68C1E3E2}"/>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grpSp>
          <p:nvGrpSpPr>
            <p:cNvPr id="34" name="Group 33">
              <a:extLst>
                <a:ext uri="{FF2B5EF4-FFF2-40B4-BE49-F238E27FC236}">
                  <a16:creationId xmlns:a16="http://schemas.microsoft.com/office/drawing/2014/main" id="{428336CB-6ADA-4FA9-B96A-FF677B5DB2DF}"/>
                </a:ext>
                <a:ext uri="{C183D7F6-B498-43B3-948B-1728B52AA6E4}">
                  <adec:decorative xmlns:adec="http://schemas.microsoft.com/office/drawing/2017/decorative" val="1"/>
                </a:ext>
              </a:extLst>
            </p:cNvPr>
            <p:cNvGrpSpPr/>
            <p:nvPr/>
          </p:nvGrpSpPr>
          <p:grpSpPr>
            <a:xfrm>
              <a:off x="9649389" y="138519"/>
              <a:ext cx="1055415" cy="818743"/>
              <a:chOff x="9649389" y="138519"/>
              <a:chExt cx="1055415" cy="818743"/>
            </a:xfrm>
          </p:grpSpPr>
          <p:sp>
            <p:nvSpPr>
              <p:cNvPr id="53" name="Oval 52">
                <a:extLst>
                  <a:ext uri="{FF2B5EF4-FFF2-40B4-BE49-F238E27FC236}">
                    <a16:creationId xmlns:a16="http://schemas.microsoft.com/office/drawing/2014/main" id="{36EBD329-D4D3-4814-BA49-29BAA6AE70DC}"/>
                  </a:ext>
                </a:extLst>
              </p:cNvPr>
              <p:cNvSpPr/>
              <p:nvPr/>
            </p:nvSpPr>
            <p:spPr bwMode="auto">
              <a:xfrm rot="17738030">
                <a:off x="968074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757730D7-72D9-4415-A10F-E11E2D3FC2BA}"/>
                  </a:ext>
                </a:extLst>
              </p:cNvPr>
              <p:cNvGrpSpPr/>
              <p:nvPr/>
            </p:nvGrpSpPr>
            <p:grpSpPr>
              <a:xfrm>
                <a:off x="9649389" y="185254"/>
                <a:ext cx="1055415" cy="725273"/>
                <a:chOff x="9649389" y="185254"/>
                <a:chExt cx="1055415" cy="725273"/>
              </a:xfrm>
            </p:grpSpPr>
            <p:sp>
              <p:nvSpPr>
                <p:cNvPr id="55" name="Oval 54">
                  <a:extLst>
                    <a:ext uri="{FF2B5EF4-FFF2-40B4-BE49-F238E27FC236}">
                      <a16:creationId xmlns:a16="http://schemas.microsoft.com/office/drawing/2014/main" id="{51A474AD-BA0F-4C64-858A-BE2F48BF972E}"/>
                    </a:ext>
                  </a:extLst>
                </p:cNvPr>
                <p:cNvSpPr/>
                <p:nvPr/>
              </p:nvSpPr>
              <p:spPr bwMode="auto">
                <a:xfrm>
                  <a:off x="9727479"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56" name="Freeform: Shape 55">
                  <a:extLst>
                    <a:ext uri="{FF2B5EF4-FFF2-40B4-BE49-F238E27FC236}">
                      <a16:creationId xmlns:a16="http://schemas.microsoft.com/office/drawing/2014/main" id="{FD289446-B1A4-4238-B6F4-03EA5DD3A3FB}"/>
                    </a:ext>
                  </a:extLst>
                </p:cNvPr>
                <p:cNvSpPr/>
                <p:nvPr/>
              </p:nvSpPr>
              <p:spPr bwMode="auto">
                <a:xfrm rot="5592036">
                  <a:off x="1035101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2E9F6B88-DE18-449C-85BB-F2429897B345}"/>
                    </a:ext>
                  </a:extLst>
                </p:cNvPr>
                <p:cNvSpPr/>
                <p:nvPr/>
              </p:nvSpPr>
              <p:spPr>
                <a:xfrm>
                  <a:off x="9649389" y="273050"/>
                  <a:ext cx="881452" cy="549680"/>
                </a:xfrm>
                <a:prstGeom prst="rect">
                  <a:avLst/>
                </a:prstGeom>
              </p:spPr>
              <p:txBody>
                <a:bodyPr wrap="none" lIns="0" tIns="0" rIns="0" bIns="0" anchor="ctr">
                  <a:noAutofit/>
                </a:bodyPr>
                <a:lstStyle/>
                <a:p>
                  <a:pPr lvl="0" algn="ctr"/>
                  <a:r>
                    <a:rPr lang="en-US" sz="1000" dirty="0">
                      <a:solidFill>
                        <a:schemeClr val="bg1"/>
                      </a:solidFill>
                      <a:latin typeface="Segoe UI Semibold"/>
                      <a:ea typeface="Segoe UI" pitchFamily="34" charset="0"/>
                      <a:cs typeface="Segoe UI" pitchFamily="34" charset="0"/>
                    </a:rPr>
                    <a:t>Model-</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driven</a:t>
                  </a:r>
                </a:p>
                <a:p>
                  <a:pPr lvl="0" algn="ctr"/>
                  <a:r>
                    <a:rPr lang="en-US" sz="1000" dirty="0">
                      <a:solidFill>
                        <a:schemeClr val="bg1"/>
                      </a:solidFill>
                      <a:latin typeface="Segoe UI Semibold"/>
                      <a:ea typeface="Segoe UI" pitchFamily="34" charset="0"/>
                      <a:cs typeface="Segoe UI" pitchFamily="34" charset="0"/>
                    </a:rPr>
                    <a:t>App</a:t>
                  </a:r>
                </a:p>
              </p:txBody>
            </p:sp>
            <p:sp>
              <p:nvSpPr>
                <p:cNvPr id="58" name="Graphic 217">
                  <a:extLst>
                    <a:ext uri="{FF2B5EF4-FFF2-40B4-BE49-F238E27FC236}">
                      <a16:creationId xmlns:a16="http://schemas.microsoft.com/office/drawing/2014/main" id="{144B5BBF-6589-4514-A614-945B15A04412}"/>
                    </a:ext>
                  </a:extLst>
                </p:cNvPr>
                <p:cNvSpPr/>
                <p:nvPr/>
              </p:nvSpPr>
              <p:spPr>
                <a:xfrm>
                  <a:off x="9876278" y="371475"/>
                  <a:ext cx="427674" cy="352830"/>
                </a:xfrm>
                <a:custGeom>
                  <a:avLst/>
                  <a:gdLst>
                    <a:gd name="connsiteX0" fmla="*/ 176974 w 381000"/>
                    <a:gd name="connsiteY0" fmla="*/ 0 h 314325"/>
                    <a:gd name="connsiteX1" fmla="*/ 382048 w 381000"/>
                    <a:gd name="connsiteY1" fmla="*/ 68771 h 314325"/>
                    <a:gd name="connsiteX2" fmla="*/ 382048 w 381000"/>
                    <a:gd name="connsiteY2" fmla="*/ 239744 h 314325"/>
                    <a:gd name="connsiteX3" fmla="*/ 176974 w 381000"/>
                    <a:gd name="connsiteY3" fmla="*/ 318611 h 314325"/>
                    <a:gd name="connsiteX4" fmla="*/ 176974 w 381000"/>
                    <a:gd name="connsiteY4" fmla="*/ 0 h 314325"/>
                    <a:gd name="connsiteX5" fmla="*/ 176974 w 381000"/>
                    <a:gd name="connsiteY5" fmla="*/ 0 h 314325"/>
                    <a:gd name="connsiteX6" fmla="*/ 134207 w 381000"/>
                    <a:gd name="connsiteY6" fmla="*/ 0 h 314325"/>
                    <a:gd name="connsiteX7" fmla="*/ 0 w 381000"/>
                    <a:gd name="connsiteY7" fmla="*/ 68675 h 314325"/>
                    <a:gd name="connsiteX8" fmla="*/ 0 w 381000"/>
                    <a:gd name="connsiteY8" fmla="*/ 68675 h 314325"/>
                    <a:gd name="connsiteX9" fmla="*/ 0 w 381000"/>
                    <a:gd name="connsiteY9" fmla="*/ 68675 h 314325"/>
                    <a:gd name="connsiteX10" fmla="*/ 0 w 381000"/>
                    <a:gd name="connsiteY10" fmla="*/ 239649 h 314325"/>
                    <a:gd name="connsiteX11" fmla="*/ 134207 w 381000"/>
                    <a:gd name="connsiteY11" fmla="*/ 318516 h 314325"/>
                    <a:gd name="connsiteX12" fmla="*/ 32480 w 381000"/>
                    <a:gd name="connsiteY12" fmla="*/ 104394 h 314325"/>
                    <a:gd name="connsiteX13" fmla="*/ 32480 w 381000"/>
                    <a:gd name="connsiteY13" fmla="*/ 213170 h 314325"/>
                    <a:gd name="connsiteX14" fmla="*/ 74486 w 381000"/>
                    <a:gd name="connsiteY14" fmla="*/ 82010 h 314325"/>
                    <a:gd name="connsiteX15" fmla="*/ 74486 w 381000"/>
                    <a:gd name="connsiteY15" fmla="*/ 237458 h 314325"/>
                    <a:gd name="connsiteX16" fmla="*/ 116491 w 381000"/>
                    <a:gd name="connsiteY16" fmla="*/ 69533 h 314325"/>
                    <a:gd name="connsiteX17" fmla="*/ 116491 w 381000"/>
                    <a:gd name="connsiteY17" fmla="*/ 25231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14325">
                      <a:moveTo>
                        <a:pt x="176974" y="0"/>
                      </a:moveTo>
                      <a:lnTo>
                        <a:pt x="382048" y="68771"/>
                      </a:lnTo>
                      <a:lnTo>
                        <a:pt x="382048" y="239744"/>
                      </a:lnTo>
                      <a:lnTo>
                        <a:pt x="176974" y="318611"/>
                      </a:lnTo>
                      <a:lnTo>
                        <a:pt x="176974" y="0"/>
                      </a:lnTo>
                      <a:lnTo>
                        <a:pt x="176974" y="0"/>
                      </a:lnTo>
                      <a:close/>
                      <a:moveTo>
                        <a:pt x="134207" y="0"/>
                      </a:moveTo>
                      <a:lnTo>
                        <a:pt x="0" y="68675"/>
                      </a:lnTo>
                      <a:lnTo>
                        <a:pt x="0" y="68675"/>
                      </a:lnTo>
                      <a:lnTo>
                        <a:pt x="0" y="68675"/>
                      </a:lnTo>
                      <a:lnTo>
                        <a:pt x="0" y="239649"/>
                      </a:lnTo>
                      <a:lnTo>
                        <a:pt x="134207" y="318516"/>
                      </a:lnTo>
                      <a:moveTo>
                        <a:pt x="32480" y="104394"/>
                      </a:moveTo>
                      <a:lnTo>
                        <a:pt x="32480" y="213170"/>
                      </a:lnTo>
                      <a:moveTo>
                        <a:pt x="74486" y="82010"/>
                      </a:moveTo>
                      <a:lnTo>
                        <a:pt x="74486" y="237458"/>
                      </a:lnTo>
                      <a:moveTo>
                        <a:pt x="116491" y="69533"/>
                      </a:moveTo>
                      <a:lnTo>
                        <a:pt x="116491" y="252317"/>
                      </a:lnTo>
                    </a:path>
                  </a:pathLst>
                </a:custGeom>
                <a:noFill/>
                <a:ln w="12700" cap="sq">
                  <a:solidFill>
                    <a:schemeClr val="bg1">
                      <a:lumMod val="75000"/>
                      <a:alpha val="25000"/>
                    </a:schemeClr>
                  </a:solidFill>
                  <a:prstDash val="solid"/>
                  <a:miter/>
                </a:ln>
              </p:spPr>
              <p:txBody>
                <a:bodyPr rtlCol="0" anchor="ctr"/>
                <a:lstStyle/>
                <a:p>
                  <a:endParaRPr lang="en-US"/>
                </a:p>
              </p:txBody>
            </p:sp>
          </p:grpSp>
        </p:grpSp>
        <p:grpSp>
          <p:nvGrpSpPr>
            <p:cNvPr id="35" name="Group 34">
              <a:extLst>
                <a:ext uri="{FF2B5EF4-FFF2-40B4-BE49-F238E27FC236}">
                  <a16:creationId xmlns:a16="http://schemas.microsoft.com/office/drawing/2014/main" id="{D2A8AD09-51B9-44C2-88B6-D41F60141513}"/>
                </a:ext>
                <a:ext uri="{C183D7F6-B498-43B3-948B-1728B52AA6E4}">
                  <adec:decorative xmlns:adec="http://schemas.microsoft.com/office/drawing/2017/decorative" val="1"/>
                </a:ext>
              </a:extLst>
            </p:cNvPr>
            <p:cNvGrpSpPr/>
            <p:nvPr/>
          </p:nvGrpSpPr>
          <p:grpSpPr>
            <a:xfrm>
              <a:off x="10813293" y="138519"/>
              <a:ext cx="1024061" cy="818743"/>
              <a:chOff x="10813293" y="138519"/>
              <a:chExt cx="1024061" cy="818743"/>
            </a:xfrm>
          </p:grpSpPr>
          <p:sp>
            <p:nvSpPr>
              <p:cNvPr id="45" name="Oval 44">
                <a:extLst>
                  <a:ext uri="{FF2B5EF4-FFF2-40B4-BE49-F238E27FC236}">
                    <a16:creationId xmlns:a16="http://schemas.microsoft.com/office/drawing/2014/main" id="{207BD27B-4666-4700-9D77-9B84C75355E4}"/>
                  </a:ext>
                </a:extLst>
              </p:cNvPr>
              <p:cNvSpPr/>
              <p:nvPr/>
            </p:nvSpPr>
            <p:spPr bwMode="auto">
              <a:xfrm rot="17738030">
                <a:off x="1081329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04267984-4823-4B4A-86B4-6755FE968629}"/>
                  </a:ext>
                </a:extLst>
              </p:cNvPr>
              <p:cNvGrpSpPr/>
              <p:nvPr/>
            </p:nvGrpSpPr>
            <p:grpSpPr>
              <a:xfrm>
                <a:off x="10860028" y="185254"/>
                <a:ext cx="977326" cy="725273"/>
                <a:chOff x="10860028" y="185254"/>
                <a:chExt cx="977326" cy="725273"/>
              </a:xfrm>
            </p:grpSpPr>
            <p:sp>
              <p:nvSpPr>
                <p:cNvPr id="47" name="Oval 46">
                  <a:extLst>
                    <a:ext uri="{FF2B5EF4-FFF2-40B4-BE49-F238E27FC236}">
                      <a16:creationId xmlns:a16="http://schemas.microsoft.com/office/drawing/2014/main" id="{2FD1A680-9695-41D3-8F5C-3327DCBFBD20}"/>
                    </a:ext>
                  </a:extLst>
                </p:cNvPr>
                <p:cNvSpPr/>
                <p:nvPr/>
              </p:nvSpPr>
              <p:spPr bwMode="auto">
                <a:xfrm>
                  <a:off x="10860028"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8" name="Freeform: Shape 47">
                  <a:extLst>
                    <a:ext uri="{FF2B5EF4-FFF2-40B4-BE49-F238E27FC236}">
                      <a16:creationId xmlns:a16="http://schemas.microsoft.com/office/drawing/2014/main" id="{9D17E133-71BC-4B1D-A9DC-CF742FDBC180}"/>
                    </a:ext>
                  </a:extLst>
                </p:cNvPr>
                <p:cNvSpPr/>
                <p:nvPr/>
              </p:nvSpPr>
              <p:spPr bwMode="auto">
                <a:xfrm rot="5592036">
                  <a:off x="1148356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9043A46B-B154-4A04-8043-0B0EF8F43DD1}"/>
                    </a:ext>
                  </a:extLst>
                </p:cNvPr>
                <p:cNvSpPr/>
                <p:nvPr/>
              </p:nvSpPr>
              <p:spPr>
                <a:xfrm>
                  <a:off x="10896208" y="373780"/>
                  <a:ext cx="652913" cy="348220"/>
                </a:xfrm>
                <a:prstGeom prst="rect">
                  <a:avLst/>
                </a:prstGeom>
              </p:spPr>
              <p:txBody>
                <a:bodyPr wrap="none" lIns="0" tIns="0" rIns="0" bIns="0" anchor="ctr">
                  <a:noAutofit/>
                </a:bodyPr>
                <a:lstStyle/>
                <a:p>
                  <a:pPr lvl="0" algn="ctr">
                    <a:lnSpc>
                      <a:spcPct val="90000"/>
                    </a:lnSpc>
                  </a:pPr>
                  <a:r>
                    <a:rPr lang="en-US" sz="1000" dirty="0">
                      <a:solidFill>
                        <a:schemeClr val="bg1"/>
                      </a:solidFill>
                      <a:latin typeface="Segoe UI Semibold"/>
                      <a:ea typeface="Segoe UI" pitchFamily="34" charset="0"/>
                      <a:cs typeface="Segoe UI" pitchFamily="34" charset="0"/>
                    </a:rPr>
                    <a:t>Power</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Automate</a:t>
                  </a:r>
                </a:p>
              </p:txBody>
            </p:sp>
            <p:grpSp>
              <p:nvGrpSpPr>
                <p:cNvPr id="50" name="Group 49">
                  <a:extLst>
                    <a:ext uri="{FF2B5EF4-FFF2-40B4-BE49-F238E27FC236}">
                      <a16:creationId xmlns:a16="http://schemas.microsoft.com/office/drawing/2014/main" id="{8197646E-7C97-443D-8B31-D97A3F9A504E}"/>
                    </a:ext>
                  </a:extLst>
                </p:cNvPr>
                <p:cNvGrpSpPr/>
                <p:nvPr/>
              </p:nvGrpSpPr>
              <p:grpSpPr>
                <a:xfrm>
                  <a:off x="11064379" y="352673"/>
                  <a:ext cx="316570" cy="390434"/>
                  <a:chOff x="9753584" y="2983718"/>
                  <a:chExt cx="722084" cy="890566"/>
                </a:xfrm>
              </p:grpSpPr>
              <p:sp>
                <p:nvSpPr>
                  <p:cNvPr id="51" name="Freeform: Shape 50">
                    <a:extLst>
                      <a:ext uri="{FF2B5EF4-FFF2-40B4-BE49-F238E27FC236}">
                        <a16:creationId xmlns:a16="http://schemas.microsoft.com/office/drawing/2014/main" id="{32EB3F70-E847-4983-8B7D-30690C8E9A40}"/>
                      </a:ext>
                    </a:extLst>
                  </p:cNvPr>
                  <p:cNvSpPr/>
                  <p:nvPr/>
                </p:nvSpPr>
                <p:spPr>
                  <a:xfrm>
                    <a:off x="9753584" y="3152202"/>
                    <a:ext cx="722084" cy="722082"/>
                  </a:xfrm>
                  <a:custGeom>
                    <a:avLst/>
                    <a:gdLst>
                      <a:gd name="connsiteX0" fmla="*/ 75928 w 200025"/>
                      <a:gd name="connsiteY0" fmla="*/ 7348 h 200025"/>
                      <a:gd name="connsiteX1" fmla="*/ 7348 w 200025"/>
                      <a:gd name="connsiteY1" fmla="*/ 99741 h 200025"/>
                      <a:gd name="connsiteX2" fmla="*/ 103551 w 200025"/>
                      <a:gd name="connsiteY2" fmla="*/ 195943 h 200025"/>
                      <a:gd name="connsiteX3" fmla="*/ 199753 w 200025"/>
                      <a:gd name="connsiteY3" fmla="*/ 99741 h 200025"/>
                      <a:gd name="connsiteX4" fmla="*/ 131173 w 200025"/>
                      <a:gd name="connsiteY4" fmla="*/ 7348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75928" y="7348"/>
                        </a:moveTo>
                        <a:cubicBezTo>
                          <a:pt x="35923" y="18778"/>
                          <a:pt x="7348" y="55926"/>
                          <a:pt x="7348" y="99741"/>
                        </a:cubicBezTo>
                        <a:cubicBezTo>
                          <a:pt x="7348" y="153081"/>
                          <a:pt x="50211" y="195943"/>
                          <a:pt x="103551" y="195943"/>
                        </a:cubicBezTo>
                        <a:cubicBezTo>
                          <a:pt x="156891" y="195943"/>
                          <a:pt x="199753" y="153081"/>
                          <a:pt x="199753" y="99741"/>
                        </a:cubicBezTo>
                        <a:cubicBezTo>
                          <a:pt x="199753" y="55926"/>
                          <a:pt x="171178" y="19731"/>
                          <a:pt x="131173" y="7348"/>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2" name="Freeform: Shape 51">
                    <a:extLst>
                      <a:ext uri="{FF2B5EF4-FFF2-40B4-BE49-F238E27FC236}">
                        <a16:creationId xmlns:a16="http://schemas.microsoft.com/office/drawing/2014/main" id="{2900F7D6-6D7C-4FCA-A4E8-CADB598D0BF1}"/>
                      </a:ext>
                    </a:extLst>
                  </p:cNvPr>
                  <p:cNvSpPr/>
                  <p:nvPr/>
                </p:nvSpPr>
                <p:spPr>
                  <a:xfrm>
                    <a:off x="10100874" y="2983718"/>
                    <a:ext cx="34385" cy="550158"/>
                  </a:xfrm>
                  <a:custGeom>
                    <a:avLst/>
                    <a:gdLst>
                      <a:gd name="connsiteX0" fmla="*/ 7348 w 9525"/>
                      <a:gd name="connsiteY0" fmla="*/ 145461 h 152400"/>
                      <a:gd name="connsiteX1" fmla="*/ 7348 w 9525"/>
                      <a:gd name="connsiteY1" fmla="*/ 7348 h 152400"/>
                    </a:gdLst>
                    <a:ahLst/>
                    <a:cxnLst>
                      <a:cxn ang="0">
                        <a:pos x="connsiteX0" y="connsiteY0"/>
                      </a:cxn>
                      <a:cxn ang="0">
                        <a:pos x="connsiteX1" y="connsiteY1"/>
                      </a:cxn>
                    </a:cxnLst>
                    <a:rect l="l" t="t" r="r" b="b"/>
                    <a:pathLst>
                      <a:path w="9525" h="152400">
                        <a:moveTo>
                          <a:pt x="7348" y="145461"/>
                        </a:moveTo>
                        <a:lnTo>
                          <a:pt x="7348" y="7348"/>
                        </a:ln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grpSp>
          <p:nvGrpSpPr>
            <p:cNvPr id="36" name="Group 35">
              <a:extLst>
                <a:ext uri="{FF2B5EF4-FFF2-40B4-BE49-F238E27FC236}">
                  <a16:creationId xmlns:a16="http://schemas.microsoft.com/office/drawing/2014/main" id="{718F6E5B-3285-43AC-9921-AEF4773FAAFF}"/>
                </a:ext>
                <a:ext uri="{C183D7F6-B498-43B3-948B-1728B52AA6E4}">
                  <adec:decorative xmlns:adec="http://schemas.microsoft.com/office/drawing/2017/decorative" val="1"/>
                </a:ext>
              </a:extLst>
            </p:cNvPr>
            <p:cNvGrpSpPr/>
            <p:nvPr/>
          </p:nvGrpSpPr>
          <p:grpSpPr>
            <a:xfrm>
              <a:off x="9627799" y="97077"/>
              <a:ext cx="1084871" cy="901628"/>
              <a:chOff x="7415641" y="1662519"/>
              <a:chExt cx="985138" cy="818743"/>
            </a:xfrm>
          </p:grpSpPr>
          <p:sp>
            <p:nvSpPr>
              <p:cNvPr id="43" name="Oval 42">
                <a:extLst>
                  <a:ext uri="{FF2B5EF4-FFF2-40B4-BE49-F238E27FC236}">
                    <a16:creationId xmlns:a16="http://schemas.microsoft.com/office/drawing/2014/main" id="{E16A982B-719F-415F-B05E-5CC3D7FBA510}"/>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4" name="Freeform: Shape 43">
                <a:extLst>
                  <a:ext uri="{FF2B5EF4-FFF2-40B4-BE49-F238E27FC236}">
                    <a16:creationId xmlns:a16="http://schemas.microsoft.com/office/drawing/2014/main" id="{618A8713-AB53-4D5D-9E18-BE854A38CEF2}"/>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7" name="Group 36">
              <a:extLst>
                <a:ext uri="{FF2B5EF4-FFF2-40B4-BE49-F238E27FC236}">
                  <a16:creationId xmlns:a16="http://schemas.microsoft.com/office/drawing/2014/main" id="{24C21885-2B8C-4A9B-8EBA-C01ECFEA78B7}"/>
                </a:ext>
                <a:ext uri="{C183D7F6-B498-43B3-948B-1728B52AA6E4}">
                  <adec:decorative xmlns:adec="http://schemas.microsoft.com/office/drawing/2017/decorative" val="1"/>
                </a:ext>
              </a:extLst>
            </p:cNvPr>
            <p:cNvGrpSpPr/>
            <p:nvPr/>
          </p:nvGrpSpPr>
          <p:grpSpPr>
            <a:xfrm>
              <a:off x="8519010" y="77112"/>
              <a:ext cx="1060187" cy="901628"/>
              <a:chOff x="7438056" y="1644389"/>
              <a:chExt cx="962723" cy="818743"/>
            </a:xfrm>
          </p:grpSpPr>
          <p:sp>
            <p:nvSpPr>
              <p:cNvPr id="41" name="Oval 40">
                <a:extLst>
                  <a:ext uri="{FF2B5EF4-FFF2-40B4-BE49-F238E27FC236}">
                    <a16:creationId xmlns:a16="http://schemas.microsoft.com/office/drawing/2014/main" id="{65FD82E7-1B43-499E-BAF7-3735814C737F}"/>
                  </a:ext>
                </a:extLst>
              </p:cNvPr>
              <p:cNvSpPr/>
              <p:nvPr/>
            </p:nvSpPr>
            <p:spPr bwMode="auto">
              <a:xfrm rot="17738030">
                <a:off x="7438056" y="164438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a:gradFill>
                    <a:gsLst>
                      <a:gs pos="0">
                        <a:srgbClr val="FFFFFF"/>
                      </a:gs>
                      <a:gs pos="100000">
                        <a:srgbClr val="FFFFFF"/>
                      </a:gs>
                    </a:gsLst>
                    <a:lin ang="5400000" scaled="0"/>
                  </a:gradFill>
                  <a:cs typeface="Segoe UI" pitchFamily="34" charset="0"/>
                </a:endParaRPr>
              </a:p>
            </p:txBody>
          </p:sp>
          <p:sp>
            <p:nvSpPr>
              <p:cNvPr id="42" name="Freeform: Shape 41">
                <a:extLst>
                  <a:ext uri="{FF2B5EF4-FFF2-40B4-BE49-F238E27FC236}">
                    <a16:creationId xmlns:a16="http://schemas.microsoft.com/office/drawing/2014/main" id="{F48FC7D3-8634-4107-9A4C-E7AEA74441C0}"/>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8" name="Group 37">
              <a:extLst>
                <a:ext uri="{FF2B5EF4-FFF2-40B4-BE49-F238E27FC236}">
                  <a16:creationId xmlns:a16="http://schemas.microsoft.com/office/drawing/2014/main" id="{37A94E92-AC52-49EF-A0BC-F537B268A779}"/>
                </a:ext>
                <a:ext uri="{C183D7F6-B498-43B3-948B-1728B52AA6E4}">
                  <adec:decorative xmlns:adec="http://schemas.microsoft.com/office/drawing/2017/decorative" val="1"/>
                </a:ext>
              </a:extLst>
            </p:cNvPr>
            <p:cNvGrpSpPr/>
            <p:nvPr/>
          </p:nvGrpSpPr>
          <p:grpSpPr>
            <a:xfrm>
              <a:off x="10758099" y="97077"/>
              <a:ext cx="1084871" cy="901628"/>
              <a:chOff x="7415641" y="1662519"/>
              <a:chExt cx="985138" cy="818743"/>
            </a:xfrm>
          </p:grpSpPr>
          <p:sp>
            <p:nvSpPr>
              <p:cNvPr id="39" name="Oval 38">
                <a:extLst>
                  <a:ext uri="{FF2B5EF4-FFF2-40B4-BE49-F238E27FC236}">
                    <a16:creationId xmlns:a16="http://schemas.microsoft.com/office/drawing/2014/main" id="{8A907669-8FE3-42C6-B6F0-4DAAC5D88E4F}"/>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0" name="Freeform: Shape 39">
                <a:extLst>
                  <a:ext uri="{FF2B5EF4-FFF2-40B4-BE49-F238E27FC236}">
                    <a16:creationId xmlns:a16="http://schemas.microsoft.com/office/drawing/2014/main" id="{EFD9D410-17C1-4654-ADF6-F13B39E12E4B}"/>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225723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6DC36F-643B-4380-A337-957CF4473137}"/>
              </a:ext>
            </a:extLst>
          </p:cNvPr>
          <p:cNvSpPr>
            <a:spLocks noGrp="1"/>
          </p:cNvSpPr>
          <p:nvPr>
            <p:ph type="title" idx="4294967295"/>
          </p:nvPr>
        </p:nvSpPr>
        <p:spPr>
          <a:xfrm>
            <a:off x="304800" y="2403474"/>
            <a:ext cx="11586711" cy="1135063"/>
          </a:xfrm>
        </p:spPr>
        <p:txBody>
          <a:bodyPr anchor="ctr"/>
          <a:lstStyle/>
          <a:p>
            <a:r>
              <a:rPr lang="en-IN" sz="4800" dirty="0"/>
              <a:t>Hands-on-lab 2 </a:t>
            </a:r>
          </a:p>
        </p:txBody>
      </p:sp>
      <p:sp>
        <p:nvSpPr>
          <p:cNvPr id="10" name="Title 1">
            <a:extLst>
              <a:ext uri="{FF2B5EF4-FFF2-40B4-BE49-F238E27FC236}">
                <a16:creationId xmlns:a16="http://schemas.microsoft.com/office/drawing/2014/main" id="{8E88250F-9396-446C-9598-7B9318D965EA}"/>
              </a:ext>
            </a:extLst>
          </p:cNvPr>
          <p:cNvSpPr txBox="1">
            <a:spLocks/>
          </p:cNvSpPr>
          <p:nvPr/>
        </p:nvSpPr>
        <p:spPr>
          <a:xfrm>
            <a:off x="304800" y="3261108"/>
            <a:ext cx="8040914" cy="98425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3200" b="1" dirty="0"/>
              <a:t>Module 2: Dataverse</a:t>
            </a:r>
          </a:p>
        </p:txBody>
      </p:sp>
    </p:spTree>
    <p:extLst>
      <p:ext uri="{BB962C8B-B14F-4D97-AF65-F5344CB8AC3E}">
        <p14:creationId xmlns:p14="http://schemas.microsoft.com/office/powerpoint/2010/main" val="64781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A8820B6-B2B9-41C8-BDC3-9B058E381693}"/>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Freeform: Shape 173">
            <a:extLst>
              <a:ext uri="{FF2B5EF4-FFF2-40B4-BE49-F238E27FC236}">
                <a16:creationId xmlns:a16="http://schemas.microsoft.com/office/drawing/2014/main" id="{55549B7A-A7F7-42CF-9CCD-16D78EFA24D9}"/>
              </a:ext>
              <a:ext uri="{C183D7F6-B498-43B3-948B-1728B52AA6E4}">
                <adec:decorative xmlns:adec="http://schemas.microsoft.com/office/drawing/2017/decorative" val="1"/>
              </a:ext>
            </a:extLst>
          </p:cNvPr>
          <p:cNvSpPr/>
          <p:nvPr/>
        </p:nvSpPr>
        <p:spPr bwMode="auto">
          <a:xfrm rot="5400000" flipH="1">
            <a:off x="2667000" y="-2666999"/>
            <a:ext cx="6857999" cy="12191998"/>
          </a:xfrm>
          <a:custGeom>
            <a:avLst/>
            <a:gdLst>
              <a:gd name="connsiteX0" fmla="*/ 6857999 w 6857999"/>
              <a:gd name="connsiteY0" fmla="*/ 12191998 h 12191998"/>
              <a:gd name="connsiteX1" fmla="*/ 6857999 w 6857999"/>
              <a:gd name="connsiteY1" fmla="*/ 4909395 h 12191998"/>
              <a:gd name="connsiteX2" fmla="*/ 1948605 w 6857999"/>
              <a:gd name="connsiteY2" fmla="*/ 0 h 12191998"/>
              <a:gd name="connsiteX3" fmla="*/ 0 w 6857999"/>
              <a:gd name="connsiteY3" fmla="*/ 0 h 12191998"/>
              <a:gd name="connsiteX4" fmla="*/ 0 w 6857999"/>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12191998">
                <a:moveTo>
                  <a:pt x="6857999" y="12191998"/>
                </a:moveTo>
                <a:lnTo>
                  <a:pt x="6857999" y="4909395"/>
                </a:lnTo>
                <a:lnTo>
                  <a:pt x="1948605" y="0"/>
                </a:lnTo>
                <a:lnTo>
                  <a:pt x="0" y="0"/>
                </a:lnTo>
                <a:lnTo>
                  <a:pt x="0" y="12191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84" name="Freeform: Shape 83">
            <a:extLst>
              <a:ext uri="{FF2B5EF4-FFF2-40B4-BE49-F238E27FC236}">
                <a16:creationId xmlns:a16="http://schemas.microsoft.com/office/drawing/2014/main" id="{68CCEA26-BABB-4A52-B2F6-065226A67AA0}"/>
              </a:ext>
              <a:ext uri="{C183D7F6-B498-43B3-948B-1728B52AA6E4}">
                <adec:decorative xmlns:adec="http://schemas.microsoft.com/office/drawing/2017/decorative" val="1"/>
              </a:ext>
            </a:extLst>
          </p:cNvPr>
          <p:cNvSpPr/>
          <p:nvPr/>
        </p:nvSpPr>
        <p:spPr bwMode="auto">
          <a:xfrm rot="5400000" flipH="1">
            <a:off x="7401437" y="-14517"/>
            <a:ext cx="4920345" cy="4920346"/>
          </a:xfrm>
          <a:custGeom>
            <a:avLst/>
            <a:gdLst>
              <a:gd name="connsiteX0" fmla="*/ 0 w 4310219"/>
              <a:gd name="connsiteY0" fmla="*/ 0 h 6166514"/>
              <a:gd name="connsiteX1" fmla="*/ 0 w 4310219"/>
              <a:gd name="connsiteY1" fmla="*/ 6166514 h 6166514"/>
              <a:gd name="connsiteX2" fmla="*/ 2453924 w 4310219"/>
              <a:gd name="connsiteY2" fmla="*/ 6166514 h 6166514"/>
              <a:gd name="connsiteX3" fmla="*/ 4310219 w 4310219"/>
              <a:gd name="connsiteY3" fmla="*/ 4310220 h 6166514"/>
              <a:gd name="connsiteX0" fmla="*/ 2453924 w 4310219"/>
              <a:gd name="connsiteY0" fmla="*/ 6166514 h 6197876"/>
              <a:gd name="connsiteX1" fmla="*/ 4310219 w 4310219"/>
              <a:gd name="connsiteY1" fmla="*/ 4310220 h 6197876"/>
              <a:gd name="connsiteX2" fmla="*/ 0 w 4310219"/>
              <a:gd name="connsiteY2" fmla="*/ 0 h 6197876"/>
              <a:gd name="connsiteX3" fmla="*/ 0 w 4310219"/>
              <a:gd name="connsiteY3" fmla="*/ 6166514 h 6197876"/>
              <a:gd name="connsiteX4" fmla="*/ 2485286 w 4310219"/>
              <a:gd name="connsiteY4" fmla="*/ 6197876 h 6197876"/>
              <a:gd name="connsiteX0" fmla="*/ 2453924 w 4310219"/>
              <a:gd name="connsiteY0" fmla="*/ 6166514 h 6166514"/>
              <a:gd name="connsiteX1" fmla="*/ 4310219 w 4310219"/>
              <a:gd name="connsiteY1" fmla="*/ 4310220 h 6166514"/>
              <a:gd name="connsiteX2" fmla="*/ 0 w 4310219"/>
              <a:gd name="connsiteY2" fmla="*/ 0 h 6166514"/>
              <a:gd name="connsiteX3" fmla="*/ 0 w 4310219"/>
              <a:gd name="connsiteY3" fmla="*/ 6166514 h 6166514"/>
              <a:gd name="connsiteX0" fmla="*/ 4310219 w 4310219"/>
              <a:gd name="connsiteY0" fmla="*/ 4310220 h 6166514"/>
              <a:gd name="connsiteX1" fmla="*/ 0 w 4310219"/>
              <a:gd name="connsiteY1" fmla="*/ 0 h 6166514"/>
              <a:gd name="connsiteX2" fmla="*/ 0 w 4310219"/>
              <a:gd name="connsiteY2" fmla="*/ 6166514 h 6166514"/>
              <a:gd name="connsiteX0" fmla="*/ 4310219 w 4310219"/>
              <a:gd name="connsiteY0" fmla="*/ 4310220 h 4310220"/>
              <a:gd name="connsiteX1" fmla="*/ 0 w 4310219"/>
              <a:gd name="connsiteY1" fmla="*/ 0 h 4310220"/>
            </a:gdLst>
            <a:ahLst/>
            <a:cxnLst>
              <a:cxn ang="0">
                <a:pos x="connsiteX0" y="connsiteY0"/>
              </a:cxn>
              <a:cxn ang="0">
                <a:pos x="connsiteX1" y="connsiteY1"/>
              </a:cxn>
            </a:cxnLst>
            <a:rect l="l" t="t" r="r" b="b"/>
            <a:pathLst>
              <a:path w="4310219" h="4310220">
                <a:moveTo>
                  <a:pt x="4310219" y="4310220"/>
                </a:moveTo>
                <a:lnTo>
                  <a:pt x="0" y="0"/>
                </a:lnTo>
              </a:path>
            </a:pathLst>
          </a:custGeom>
          <a:noFill/>
          <a:ln w="1270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88" name="Title 6">
            <a:extLst>
              <a:ext uri="{FF2B5EF4-FFF2-40B4-BE49-F238E27FC236}">
                <a16:creationId xmlns:a16="http://schemas.microsoft.com/office/drawing/2014/main" id="{D5034937-E1DD-4795-9018-D59EB8C0D73D}"/>
              </a:ext>
            </a:extLst>
          </p:cNvPr>
          <p:cNvSpPr>
            <a:spLocks noGrp="1"/>
          </p:cNvSpPr>
          <p:nvPr>
            <p:ph type="title"/>
          </p:nvPr>
        </p:nvSpPr>
        <p:spPr>
          <a:xfrm>
            <a:off x="304800" y="792376"/>
            <a:ext cx="11908064" cy="578926"/>
          </a:xfrm>
        </p:spPr>
        <p:txBody>
          <a:bodyPr/>
          <a:lstStyle/>
          <a:p>
            <a:r>
              <a:rPr lang="en-IN"/>
              <a:t>Module 2: Learning objectives</a:t>
            </a:r>
          </a:p>
        </p:txBody>
      </p:sp>
      <p:pic>
        <p:nvPicPr>
          <p:cNvPr id="6" name="Picture 5" descr="Icon of a database">
            <a:extLst>
              <a:ext uri="{FF2B5EF4-FFF2-40B4-BE49-F238E27FC236}">
                <a16:creationId xmlns:a16="http://schemas.microsoft.com/office/drawing/2014/main" id="{82195D01-BC11-496B-AD99-BE9C69A42BE3}"/>
              </a:ext>
            </a:extLst>
          </p:cNvPr>
          <p:cNvPicPr>
            <a:picLocks noChangeAspect="1"/>
          </p:cNvPicPr>
          <p:nvPr/>
        </p:nvPicPr>
        <p:blipFill>
          <a:blip r:embed="rId3"/>
          <a:stretch>
            <a:fillRect/>
          </a:stretch>
        </p:blipFill>
        <p:spPr>
          <a:xfrm>
            <a:off x="497511" y="1579724"/>
            <a:ext cx="536448" cy="536448"/>
          </a:xfrm>
          <a:prstGeom prst="rect">
            <a:avLst/>
          </a:prstGeom>
        </p:spPr>
      </p:pic>
      <p:sp>
        <p:nvSpPr>
          <p:cNvPr id="138" name="Text Placeholder 3">
            <a:extLst>
              <a:ext uri="{FF2B5EF4-FFF2-40B4-BE49-F238E27FC236}">
                <a16:creationId xmlns:a16="http://schemas.microsoft.com/office/drawing/2014/main" id="{3B3EF95D-0F5D-49EF-BC86-DC8A244C3E36}"/>
              </a:ext>
            </a:extLst>
          </p:cNvPr>
          <p:cNvSpPr txBox="1">
            <a:spLocks/>
          </p:cNvSpPr>
          <p:nvPr/>
        </p:nvSpPr>
        <p:spPr>
          <a:xfrm>
            <a:off x="1131715" y="16213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Provision a database, if you haven’t already done this</a:t>
            </a:r>
          </a:p>
        </p:txBody>
      </p:sp>
      <p:pic>
        <p:nvPicPr>
          <p:cNvPr id="12" name="Picture 11" descr="Icon of a gear">
            <a:extLst>
              <a:ext uri="{FF2B5EF4-FFF2-40B4-BE49-F238E27FC236}">
                <a16:creationId xmlns:a16="http://schemas.microsoft.com/office/drawing/2014/main" id="{7035615F-CD13-4E8E-9647-2B89F1E35BFD}"/>
              </a:ext>
            </a:extLst>
          </p:cNvPr>
          <p:cNvPicPr>
            <a:picLocks noChangeAspect="1"/>
          </p:cNvPicPr>
          <p:nvPr/>
        </p:nvPicPr>
        <p:blipFill>
          <a:blip r:embed="rId4"/>
          <a:stretch>
            <a:fillRect/>
          </a:stretch>
        </p:blipFill>
        <p:spPr>
          <a:xfrm>
            <a:off x="497511" y="2417924"/>
            <a:ext cx="536448" cy="536448"/>
          </a:xfrm>
          <a:prstGeom prst="rect">
            <a:avLst/>
          </a:prstGeom>
        </p:spPr>
      </p:pic>
      <p:sp>
        <p:nvSpPr>
          <p:cNvPr id="145" name="Text Placeholder 3">
            <a:extLst>
              <a:ext uri="{FF2B5EF4-FFF2-40B4-BE49-F238E27FC236}">
                <a16:creationId xmlns:a16="http://schemas.microsoft.com/office/drawing/2014/main" id="{5140BAFF-BA45-46D1-B6FB-705A0E3A13BF}"/>
              </a:ext>
            </a:extLst>
          </p:cNvPr>
          <p:cNvSpPr txBox="1">
            <a:spLocks/>
          </p:cNvSpPr>
          <p:nvPr/>
        </p:nvSpPr>
        <p:spPr>
          <a:xfrm>
            <a:off x="1131715" y="24595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Work with entities</a:t>
            </a:r>
          </a:p>
        </p:txBody>
      </p:sp>
      <p:sp>
        <p:nvSpPr>
          <p:cNvPr id="9" name="Rectangle 8">
            <a:extLst>
              <a:ext uri="{FF2B5EF4-FFF2-40B4-BE49-F238E27FC236}">
                <a16:creationId xmlns:a16="http://schemas.microsoft.com/office/drawing/2014/main" id="{247C9FA8-EB31-4C15-B18D-033AAF40B980}"/>
              </a:ext>
            </a:extLst>
          </p:cNvPr>
          <p:cNvSpPr/>
          <p:nvPr/>
        </p:nvSpPr>
        <p:spPr>
          <a:xfrm>
            <a:off x="1131715" y="2951947"/>
            <a:ext cx="3973685" cy="1092607"/>
          </a:xfrm>
          <a:prstGeom prst="rect">
            <a:avLst/>
          </a:prstGeom>
        </p:spPr>
        <p:txBody>
          <a:bodyPr wrap="square" lIns="0" tIns="0" rIns="0" bIns="0">
            <a:spAutoFit/>
          </a:bodyPr>
          <a:lstStyle/>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Get familiar with standard tables</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Create a custom tables</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Customize table columns and choices</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Create calculated fields</a:t>
            </a:r>
          </a:p>
        </p:txBody>
      </p:sp>
      <p:pic>
        <p:nvPicPr>
          <p:cNvPr id="5" name="Picture 4" descr="Icon of a cellphone with a play sign on the screen">
            <a:extLst>
              <a:ext uri="{FF2B5EF4-FFF2-40B4-BE49-F238E27FC236}">
                <a16:creationId xmlns:a16="http://schemas.microsoft.com/office/drawing/2014/main" id="{EFB5DDDE-B836-4575-8599-4E007F6F629C}"/>
              </a:ext>
            </a:extLst>
          </p:cNvPr>
          <p:cNvPicPr>
            <a:picLocks noChangeAspect="1"/>
          </p:cNvPicPr>
          <p:nvPr/>
        </p:nvPicPr>
        <p:blipFill>
          <a:blip r:embed="rId5"/>
          <a:stretch>
            <a:fillRect/>
          </a:stretch>
        </p:blipFill>
        <p:spPr>
          <a:xfrm>
            <a:off x="497511" y="4246724"/>
            <a:ext cx="536448" cy="536448"/>
          </a:xfrm>
          <a:prstGeom prst="rect">
            <a:avLst/>
          </a:prstGeom>
        </p:spPr>
      </p:pic>
      <p:sp>
        <p:nvSpPr>
          <p:cNvPr id="151" name="Text Placeholder 3">
            <a:extLst>
              <a:ext uri="{FF2B5EF4-FFF2-40B4-BE49-F238E27FC236}">
                <a16:creationId xmlns:a16="http://schemas.microsoft.com/office/drawing/2014/main" id="{3ABC3A94-4D95-4C77-A4ED-4F2187A85BE8}"/>
              </a:ext>
            </a:extLst>
          </p:cNvPr>
          <p:cNvSpPr txBox="1">
            <a:spLocks/>
          </p:cNvSpPr>
          <p:nvPr/>
        </p:nvSpPr>
        <p:spPr>
          <a:xfrm>
            <a:off x="1131715" y="42883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Work with canvas app</a:t>
            </a:r>
          </a:p>
        </p:txBody>
      </p:sp>
      <p:sp>
        <p:nvSpPr>
          <p:cNvPr id="157" name="Rectangle 156">
            <a:extLst>
              <a:ext uri="{FF2B5EF4-FFF2-40B4-BE49-F238E27FC236}">
                <a16:creationId xmlns:a16="http://schemas.microsoft.com/office/drawing/2014/main" id="{FC267CC1-7136-4F3E-A5AF-4D3F8A3AAA0F}"/>
              </a:ext>
            </a:extLst>
          </p:cNvPr>
          <p:cNvSpPr/>
          <p:nvPr/>
        </p:nvSpPr>
        <p:spPr>
          <a:xfrm>
            <a:off x="1131715" y="4780747"/>
            <a:ext cx="4964285" cy="1384995"/>
          </a:xfrm>
          <a:prstGeom prst="rect">
            <a:avLst/>
          </a:prstGeom>
        </p:spPr>
        <p:txBody>
          <a:bodyPr wrap="square" lIns="0" tIns="0" rIns="0" bIns="0">
            <a:spAutoFit/>
          </a:bodyPr>
          <a:lstStyle/>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Use the canvas app form control to save data</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Use the Office 365 connector to get user’s manager info</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Configure canvas app settings</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Save and share a canvas app</a:t>
            </a:r>
          </a:p>
          <a:p>
            <a:pPr marL="292100" lvl="1" indent="-228600">
              <a:spcAft>
                <a:spcPts val="600"/>
              </a:spcAft>
              <a:buFont typeface="Arial" panose="020B0604020202020204" pitchFamily="34" charset="0"/>
              <a:buChar char="•"/>
              <a:defRPr/>
            </a:pPr>
            <a:r>
              <a:rPr lang="en-US" sz="1400" dirty="0">
                <a:latin typeface="Segoe UI Semilight" panose="020B0402040204020203" pitchFamily="34" charset="0"/>
                <a:cs typeface="Segoe UI Semilight" panose="020B0402040204020203" pitchFamily="34" charset="0"/>
              </a:rPr>
              <a:t>Run a canvas app on a mobile device</a:t>
            </a:r>
          </a:p>
        </p:txBody>
      </p:sp>
      <p:grpSp>
        <p:nvGrpSpPr>
          <p:cNvPr id="158" name="Group 157" descr="A screenshot of a PowerApps page">
            <a:extLst>
              <a:ext uri="{FF2B5EF4-FFF2-40B4-BE49-F238E27FC236}">
                <a16:creationId xmlns:a16="http://schemas.microsoft.com/office/drawing/2014/main" id="{5D670134-28D5-4277-8B18-0EDAC10FE12C}"/>
              </a:ext>
            </a:extLst>
          </p:cNvPr>
          <p:cNvGrpSpPr/>
          <p:nvPr/>
        </p:nvGrpSpPr>
        <p:grpSpPr>
          <a:xfrm>
            <a:off x="8196064" y="1224107"/>
            <a:ext cx="3681651" cy="2255270"/>
            <a:chOff x="8196064" y="1224107"/>
            <a:chExt cx="3681651" cy="2255270"/>
          </a:xfrm>
        </p:grpSpPr>
        <p:grpSp>
          <p:nvGrpSpPr>
            <p:cNvPr id="159" name="Group 158">
              <a:extLst>
                <a:ext uri="{FF2B5EF4-FFF2-40B4-BE49-F238E27FC236}">
                  <a16:creationId xmlns:a16="http://schemas.microsoft.com/office/drawing/2014/main" id="{3F58E18D-C675-485F-83E5-C1C9BA73FE9E}"/>
                </a:ext>
              </a:extLst>
            </p:cNvPr>
            <p:cNvGrpSpPr/>
            <p:nvPr/>
          </p:nvGrpSpPr>
          <p:grpSpPr>
            <a:xfrm>
              <a:off x="8288734" y="1305903"/>
              <a:ext cx="3496310" cy="2091680"/>
              <a:chOff x="8288734" y="1305903"/>
              <a:chExt cx="3496310" cy="2091680"/>
            </a:xfrm>
          </p:grpSpPr>
          <p:sp>
            <p:nvSpPr>
              <p:cNvPr id="161" name="Rectangle 160">
                <a:extLst>
                  <a:ext uri="{FF2B5EF4-FFF2-40B4-BE49-F238E27FC236}">
                    <a16:creationId xmlns:a16="http://schemas.microsoft.com/office/drawing/2014/main" id="{942876D6-45C6-4DAD-9984-016F673272A5}"/>
                  </a:ext>
                  <a:ext uri="{C183D7F6-B498-43B3-948B-1728B52AA6E4}">
                    <adec:decorative xmlns:adec="http://schemas.microsoft.com/office/drawing/2017/decorative" val="1"/>
                  </a:ext>
                </a:extLst>
              </p:cNvPr>
              <p:cNvSpPr/>
              <p:nvPr/>
            </p:nvSpPr>
            <p:spPr bwMode="auto">
              <a:xfrm>
                <a:off x="8288734" y="1305903"/>
                <a:ext cx="3496310" cy="2091680"/>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2" name="Picture 161" descr="A screenshot of a PowerApps page">
                <a:extLst>
                  <a:ext uri="{FF2B5EF4-FFF2-40B4-BE49-F238E27FC236}">
                    <a16:creationId xmlns:a16="http://schemas.microsoft.com/office/drawing/2014/main" id="{4B1EEF21-D12B-481E-93A1-3FD530EBF232}"/>
                  </a:ext>
                </a:extLst>
              </p:cNvPr>
              <p:cNvPicPr>
                <a:picLocks noChangeAspect="1"/>
              </p:cNvPicPr>
              <p:nvPr/>
            </p:nvPicPr>
            <p:blipFill rotWithShape="1">
              <a:blip r:embed="rId6"/>
              <a:srcRect r="20132"/>
              <a:stretch/>
            </p:blipFill>
            <p:spPr>
              <a:xfrm>
                <a:off x="8288735" y="1305903"/>
                <a:ext cx="3484166" cy="1956255"/>
              </a:xfrm>
              <a:prstGeom prst="rect">
                <a:avLst/>
              </a:prstGeom>
              <a:ln>
                <a:noFill/>
              </a:ln>
              <a:effectLst/>
            </p:spPr>
          </p:pic>
        </p:grpSp>
        <p:sp>
          <p:nvSpPr>
            <p:cNvPr id="160" name="Freeform: Shape 159">
              <a:extLst>
                <a:ext uri="{FF2B5EF4-FFF2-40B4-BE49-F238E27FC236}">
                  <a16:creationId xmlns:a16="http://schemas.microsoft.com/office/drawing/2014/main" id="{0B48564F-125E-4B96-BF37-538E9D930657}"/>
                </a:ext>
                <a:ext uri="{C183D7F6-B498-43B3-948B-1728B52AA6E4}">
                  <adec:decorative xmlns:adec="http://schemas.microsoft.com/office/drawing/2017/decorative" val="1"/>
                </a:ext>
              </a:extLst>
            </p:cNvPr>
            <p:cNvSpPr/>
            <p:nvPr/>
          </p:nvSpPr>
          <p:spPr>
            <a:xfrm flipH="1">
              <a:off x="8196064" y="1224107"/>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 name="Group 7" descr="Screenshot of a Device Ordering App webpage">
            <a:extLst>
              <a:ext uri="{FF2B5EF4-FFF2-40B4-BE49-F238E27FC236}">
                <a16:creationId xmlns:a16="http://schemas.microsoft.com/office/drawing/2014/main" id="{2CD0153F-B1F2-4139-9B44-8AA656E8246B}"/>
              </a:ext>
            </a:extLst>
          </p:cNvPr>
          <p:cNvGrpSpPr/>
          <p:nvPr/>
        </p:nvGrpSpPr>
        <p:grpSpPr>
          <a:xfrm>
            <a:off x="8195714" y="3835429"/>
            <a:ext cx="3681651" cy="2255270"/>
            <a:chOff x="8195714" y="3835429"/>
            <a:chExt cx="3681651" cy="2255270"/>
          </a:xfrm>
        </p:grpSpPr>
        <p:pic>
          <p:nvPicPr>
            <p:cNvPr id="7" name="Picture 6" descr="Screenshot of a Device Ordering App webpage">
              <a:extLst>
                <a:ext uri="{FF2B5EF4-FFF2-40B4-BE49-F238E27FC236}">
                  <a16:creationId xmlns:a16="http://schemas.microsoft.com/office/drawing/2014/main" id="{44908F85-3375-4EB5-92D6-FD88FB8B0D06}"/>
                </a:ext>
              </a:extLst>
            </p:cNvPr>
            <p:cNvPicPr>
              <a:picLocks noChangeAspect="1"/>
            </p:cNvPicPr>
            <p:nvPr/>
          </p:nvPicPr>
          <p:blipFill>
            <a:blip r:embed="rId7"/>
            <a:stretch>
              <a:fillRect/>
            </a:stretch>
          </p:blipFill>
          <p:spPr>
            <a:xfrm>
              <a:off x="8315324" y="3931514"/>
              <a:ext cx="3466979" cy="2064538"/>
            </a:xfrm>
            <a:prstGeom prst="rect">
              <a:avLst/>
            </a:prstGeom>
          </p:spPr>
        </p:pic>
        <p:sp>
          <p:nvSpPr>
            <p:cNvPr id="165" name="Freeform: Shape 164">
              <a:extLst>
                <a:ext uri="{FF2B5EF4-FFF2-40B4-BE49-F238E27FC236}">
                  <a16:creationId xmlns:a16="http://schemas.microsoft.com/office/drawing/2014/main" id="{C477094B-2347-4ADB-8466-12891814108D}"/>
                </a:ext>
                <a:ext uri="{C183D7F6-B498-43B3-948B-1728B52AA6E4}">
                  <adec:decorative xmlns:adec="http://schemas.microsoft.com/office/drawing/2017/decorative" val="1"/>
                </a:ext>
              </a:extLst>
            </p:cNvPr>
            <p:cNvSpPr/>
            <p:nvPr/>
          </p:nvSpPr>
          <p:spPr>
            <a:xfrm flipH="1">
              <a:off x="8195714" y="3835429"/>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 name="Group 1">
            <a:extLst>
              <a:ext uri="{FF2B5EF4-FFF2-40B4-BE49-F238E27FC236}">
                <a16:creationId xmlns:a16="http://schemas.microsoft.com/office/drawing/2014/main" id="{4CFC4D47-2592-4A12-8815-1D900A28BC16}"/>
              </a:ext>
              <a:ext uri="{C183D7F6-B498-43B3-948B-1728B52AA6E4}">
                <adec:decorative xmlns:adec="http://schemas.microsoft.com/office/drawing/2017/decorative" val="1"/>
              </a:ext>
            </a:extLst>
          </p:cNvPr>
          <p:cNvGrpSpPr/>
          <p:nvPr/>
        </p:nvGrpSpPr>
        <p:grpSpPr>
          <a:xfrm>
            <a:off x="7363808" y="97077"/>
            <a:ext cx="4481166" cy="901628"/>
            <a:chOff x="7363808" y="97077"/>
            <a:chExt cx="4481166" cy="901628"/>
          </a:xfrm>
        </p:grpSpPr>
        <p:grpSp>
          <p:nvGrpSpPr>
            <p:cNvPr id="13" name="Group 12" descr="A breadcrumb of CDS for Apps&#10;">
              <a:extLst>
                <a:ext uri="{FF2B5EF4-FFF2-40B4-BE49-F238E27FC236}">
                  <a16:creationId xmlns:a16="http://schemas.microsoft.com/office/drawing/2014/main" id="{077B70C9-4B91-477D-8C45-993F4CA8556A}"/>
                </a:ext>
              </a:extLst>
            </p:cNvPr>
            <p:cNvGrpSpPr/>
            <p:nvPr/>
          </p:nvGrpSpPr>
          <p:grpSpPr>
            <a:xfrm>
              <a:off x="8548191" y="138519"/>
              <a:ext cx="1024061" cy="818743"/>
              <a:chOff x="8548191" y="138519"/>
              <a:chExt cx="1024061" cy="818743"/>
            </a:xfrm>
          </p:grpSpPr>
          <p:sp>
            <p:nvSpPr>
              <p:cNvPr id="49" name="Oval 48">
                <a:extLst>
                  <a:ext uri="{FF2B5EF4-FFF2-40B4-BE49-F238E27FC236}">
                    <a16:creationId xmlns:a16="http://schemas.microsoft.com/office/drawing/2014/main" id="{8893DEEF-4383-403C-95FC-5E466E5ACEBF}"/>
                  </a:ext>
                  <a:ext uri="{C183D7F6-B498-43B3-948B-1728B52AA6E4}">
                    <adec:decorative xmlns:adec="http://schemas.microsoft.com/office/drawing/2017/decorative" val="1"/>
                  </a:ext>
                </a:extLst>
              </p:cNvPr>
              <p:cNvSpPr/>
              <p:nvPr/>
            </p:nvSpPr>
            <p:spPr bwMode="auto">
              <a:xfrm rot="17738030">
                <a:off x="854819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01F3ECBE-2910-4055-BD83-EBB3DF7DA493}"/>
                  </a:ext>
                  <a:ext uri="{C183D7F6-B498-43B3-948B-1728B52AA6E4}">
                    <adec:decorative xmlns:adec="http://schemas.microsoft.com/office/drawing/2017/decorative" val="1"/>
                  </a:ext>
                </a:extLst>
              </p:cNvPr>
              <p:cNvSpPr/>
              <p:nvPr/>
            </p:nvSpPr>
            <p:spPr bwMode="auto">
              <a:xfrm>
                <a:off x="859492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52" name="Freeform: Shape 51">
                <a:extLst>
                  <a:ext uri="{FF2B5EF4-FFF2-40B4-BE49-F238E27FC236}">
                    <a16:creationId xmlns:a16="http://schemas.microsoft.com/office/drawing/2014/main" id="{7676A2FA-4227-4F0E-BA4B-5BE3218FAF43}"/>
                  </a:ext>
                  <a:ext uri="{C183D7F6-B498-43B3-948B-1728B52AA6E4}">
                    <adec:decorative xmlns:adec="http://schemas.microsoft.com/office/drawing/2017/decorative" val="1"/>
                  </a:ext>
                </a:extLst>
              </p:cNvPr>
              <p:cNvSpPr/>
              <p:nvPr/>
            </p:nvSpPr>
            <p:spPr bwMode="auto">
              <a:xfrm rot="5592036">
                <a:off x="921846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n icon of a hand offering services">
                <a:extLst>
                  <a:ext uri="{FF2B5EF4-FFF2-40B4-BE49-F238E27FC236}">
                    <a16:creationId xmlns:a16="http://schemas.microsoft.com/office/drawing/2014/main" id="{0A6948C9-15AA-4206-8758-8CB0D88F0CDB}"/>
                  </a:ext>
                </a:extLst>
              </p:cNvPr>
              <p:cNvPicPr>
                <a:picLocks noChangeAspect="1"/>
              </p:cNvPicPr>
              <p:nvPr/>
            </p:nvPicPr>
            <p:blipFill>
              <a:blip r:embed="rId8"/>
              <a:stretch>
                <a:fillRect/>
              </a:stretch>
            </p:blipFill>
            <p:spPr>
              <a:xfrm>
                <a:off x="8748511" y="325535"/>
                <a:ext cx="418102" cy="444710"/>
              </a:xfrm>
              <a:prstGeom prst="rect">
                <a:avLst/>
              </a:prstGeom>
            </p:spPr>
          </p:pic>
          <p:sp>
            <p:nvSpPr>
              <p:cNvPr id="53" name="Rectangle 52">
                <a:extLst>
                  <a:ext uri="{FF2B5EF4-FFF2-40B4-BE49-F238E27FC236}">
                    <a16:creationId xmlns:a16="http://schemas.microsoft.com/office/drawing/2014/main" id="{CF3C4B41-AD7B-4C46-9CA5-990F2F10172F}"/>
                  </a:ext>
                </a:extLst>
              </p:cNvPr>
              <p:cNvSpPr/>
              <p:nvPr/>
            </p:nvSpPr>
            <p:spPr>
              <a:xfrm>
                <a:off x="8665716" y="337079"/>
                <a:ext cx="583692" cy="421623"/>
              </a:xfrm>
              <a:prstGeom prst="rect">
                <a:avLst/>
              </a:prstGeom>
            </p:spPr>
            <p:txBody>
              <a:bodyPr wrap="none">
                <a:noAutofit/>
              </a:bodyPr>
              <a:lstStyle/>
              <a:p>
                <a:pPr algn="ctr"/>
                <a:r>
                  <a:rPr lang="en-US" sz="1000" dirty="0">
                    <a:solidFill>
                      <a:schemeClr val="bg1"/>
                    </a:solidFill>
                    <a:latin typeface="Segoe UI Semibold"/>
                    <a:cs typeface="Segoe UI" pitchFamily="34" charset="0"/>
                  </a:rPr>
                  <a:t>Dataverse</a:t>
                </a:r>
              </a:p>
            </p:txBody>
          </p:sp>
        </p:grpSp>
        <p:grpSp>
          <p:nvGrpSpPr>
            <p:cNvPr id="31" name="Group 30">
              <a:extLst>
                <a:ext uri="{FF2B5EF4-FFF2-40B4-BE49-F238E27FC236}">
                  <a16:creationId xmlns:a16="http://schemas.microsoft.com/office/drawing/2014/main" id="{424F25DB-44EF-41CA-844F-AC394CCB4617}"/>
                </a:ext>
                <a:ext uri="{C183D7F6-B498-43B3-948B-1728B52AA6E4}">
                  <adec:decorative xmlns:adec="http://schemas.microsoft.com/office/drawing/2017/decorative" val="1"/>
                </a:ext>
              </a:extLst>
            </p:cNvPr>
            <p:cNvGrpSpPr/>
            <p:nvPr/>
          </p:nvGrpSpPr>
          <p:grpSpPr>
            <a:xfrm>
              <a:off x="7415641" y="138519"/>
              <a:ext cx="1024061" cy="818743"/>
              <a:chOff x="7415641" y="138519"/>
              <a:chExt cx="1024061" cy="818743"/>
            </a:xfrm>
          </p:grpSpPr>
          <p:sp>
            <p:nvSpPr>
              <p:cNvPr id="61" name="Oval 60">
                <a:extLst>
                  <a:ext uri="{FF2B5EF4-FFF2-40B4-BE49-F238E27FC236}">
                    <a16:creationId xmlns:a16="http://schemas.microsoft.com/office/drawing/2014/main" id="{9EBE97A3-9E5F-4E8F-96CD-B14E70D52E89}"/>
                  </a:ext>
                </a:extLst>
              </p:cNvPr>
              <p:cNvSpPr/>
              <p:nvPr/>
            </p:nvSpPr>
            <p:spPr bwMode="auto">
              <a:xfrm rot="17738030">
                <a:off x="741564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32C28A00-6691-4FAC-9507-C42814CE0F1D}"/>
                  </a:ext>
                </a:extLst>
              </p:cNvPr>
              <p:cNvGrpSpPr/>
              <p:nvPr/>
            </p:nvGrpSpPr>
            <p:grpSpPr>
              <a:xfrm>
                <a:off x="7462376" y="185254"/>
                <a:ext cx="977326" cy="725273"/>
                <a:chOff x="7462376" y="185254"/>
                <a:chExt cx="977326" cy="725273"/>
              </a:xfrm>
            </p:grpSpPr>
            <p:sp>
              <p:nvSpPr>
                <p:cNvPr id="63" name="Oval 62">
                  <a:extLst>
                    <a:ext uri="{FF2B5EF4-FFF2-40B4-BE49-F238E27FC236}">
                      <a16:creationId xmlns:a16="http://schemas.microsoft.com/office/drawing/2014/main" id="{2E49288E-FB45-430B-95AC-3C4AC5727F52}"/>
                    </a:ext>
                  </a:extLst>
                </p:cNvPr>
                <p:cNvSpPr/>
                <p:nvPr/>
              </p:nvSpPr>
              <p:spPr bwMode="auto">
                <a:xfrm>
                  <a:off x="746237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64" name="Freeform: Shape 63">
                  <a:extLst>
                    <a:ext uri="{FF2B5EF4-FFF2-40B4-BE49-F238E27FC236}">
                      <a16:creationId xmlns:a16="http://schemas.microsoft.com/office/drawing/2014/main" id="{31DD4B87-828C-4F18-B251-ADC7FA05CF5F}"/>
                    </a:ext>
                  </a:extLst>
                </p:cNvPr>
                <p:cNvSpPr/>
                <p:nvPr/>
              </p:nvSpPr>
              <p:spPr bwMode="auto">
                <a:xfrm rot="5592036">
                  <a:off x="808591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178A6301-E812-4E0A-BF06-79391FDEF516}"/>
                    </a:ext>
                  </a:extLst>
                </p:cNvPr>
                <p:cNvSpPr/>
                <p:nvPr/>
              </p:nvSpPr>
              <p:spPr>
                <a:xfrm>
                  <a:off x="7524098" y="354344"/>
                  <a:ext cx="601829" cy="387093"/>
                </a:xfrm>
                <a:prstGeom prst="rect">
                  <a:avLst/>
                </a:prstGeom>
              </p:spPr>
              <p:txBody>
                <a:bodyPr wrap="none">
                  <a:noAutofit/>
                </a:bodyPr>
                <a:lstStyle/>
                <a:p>
                  <a:pPr lvl="0" algn="ctr"/>
                  <a:r>
                    <a:rPr lang="en-US" sz="1000" dirty="0">
                      <a:solidFill>
                        <a:schemeClr val="bg1"/>
                      </a:solidFill>
                      <a:latin typeface="Segoe UI Semibold"/>
                      <a:ea typeface="Segoe UI" pitchFamily="34" charset="0"/>
                      <a:cs typeface="Segoe UI" pitchFamily="34" charset="0"/>
                    </a:rPr>
                    <a:t>Canvas</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App</a:t>
                  </a:r>
                </a:p>
              </p:txBody>
            </p:sp>
            <p:sp>
              <p:nvSpPr>
                <p:cNvPr id="66" name="CellPhone_video" title="Icon of a cellphone with a play sign on the screen">
                  <a:extLst>
                    <a:ext uri="{FF2B5EF4-FFF2-40B4-BE49-F238E27FC236}">
                      <a16:creationId xmlns:a16="http://schemas.microsoft.com/office/drawing/2014/main" id="{8FDD7AD9-3373-4A27-BFBE-A61963E91EE1}"/>
                    </a:ext>
                  </a:extLst>
                </p:cNvPr>
                <p:cNvSpPr>
                  <a:spLocks noChangeAspect="1" noEditPoints="1"/>
                </p:cNvSpPr>
                <p:nvPr/>
              </p:nvSpPr>
              <p:spPr bwMode="auto">
                <a:xfrm>
                  <a:off x="7706285" y="350044"/>
                  <a:ext cx="237454" cy="39569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32" name="Group 31">
              <a:extLst>
                <a:ext uri="{FF2B5EF4-FFF2-40B4-BE49-F238E27FC236}">
                  <a16:creationId xmlns:a16="http://schemas.microsoft.com/office/drawing/2014/main" id="{7F65B719-E35C-486E-8E1D-9155A6814DBD}"/>
                </a:ext>
                <a:ext uri="{C183D7F6-B498-43B3-948B-1728B52AA6E4}">
                  <adec:decorative xmlns:adec="http://schemas.microsoft.com/office/drawing/2017/decorative" val="1"/>
                </a:ext>
              </a:extLst>
            </p:cNvPr>
            <p:cNvGrpSpPr/>
            <p:nvPr/>
          </p:nvGrpSpPr>
          <p:grpSpPr>
            <a:xfrm>
              <a:off x="9649389" y="138519"/>
              <a:ext cx="1055415" cy="818743"/>
              <a:chOff x="9649389" y="138519"/>
              <a:chExt cx="1055415" cy="818743"/>
            </a:xfrm>
          </p:grpSpPr>
          <p:sp>
            <p:nvSpPr>
              <p:cNvPr id="55" name="Oval 54">
                <a:extLst>
                  <a:ext uri="{FF2B5EF4-FFF2-40B4-BE49-F238E27FC236}">
                    <a16:creationId xmlns:a16="http://schemas.microsoft.com/office/drawing/2014/main" id="{B20F0499-A290-46CA-AFDD-A835A14E0BCC}"/>
                  </a:ext>
                </a:extLst>
              </p:cNvPr>
              <p:cNvSpPr/>
              <p:nvPr/>
            </p:nvSpPr>
            <p:spPr bwMode="auto">
              <a:xfrm rot="17738030">
                <a:off x="968074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E53B7D67-BD69-4880-A1B5-74D5CFE46FE6}"/>
                  </a:ext>
                </a:extLst>
              </p:cNvPr>
              <p:cNvGrpSpPr/>
              <p:nvPr/>
            </p:nvGrpSpPr>
            <p:grpSpPr>
              <a:xfrm>
                <a:off x="9649389" y="185254"/>
                <a:ext cx="1055415" cy="725273"/>
                <a:chOff x="9649389" y="185254"/>
                <a:chExt cx="1055415" cy="725273"/>
              </a:xfrm>
            </p:grpSpPr>
            <p:sp>
              <p:nvSpPr>
                <p:cNvPr id="57" name="Oval 56">
                  <a:extLst>
                    <a:ext uri="{FF2B5EF4-FFF2-40B4-BE49-F238E27FC236}">
                      <a16:creationId xmlns:a16="http://schemas.microsoft.com/office/drawing/2014/main" id="{47C73482-E3BB-4061-AE73-B66EA65A3043}"/>
                    </a:ext>
                  </a:extLst>
                </p:cNvPr>
                <p:cNvSpPr/>
                <p:nvPr/>
              </p:nvSpPr>
              <p:spPr bwMode="auto">
                <a:xfrm>
                  <a:off x="9727479"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58" name="Freeform: Shape 57">
                  <a:extLst>
                    <a:ext uri="{FF2B5EF4-FFF2-40B4-BE49-F238E27FC236}">
                      <a16:creationId xmlns:a16="http://schemas.microsoft.com/office/drawing/2014/main" id="{B9406FA2-F925-4670-8A32-A91753EB1008}"/>
                    </a:ext>
                  </a:extLst>
                </p:cNvPr>
                <p:cNvSpPr/>
                <p:nvPr/>
              </p:nvSpPr>
              <p:spPr bwMode="auto">
                <a:xfrm rot="5592036">
                  <a:off x="1035101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EBF83572-E795-4D5D-A551-B67CB0CC4B10}"/>
                    </a:ext>
                  </a:extLst>
                </p:cNvPr>
                <p:cNvSpPr/>
                <p:nvPr/>
              </p:nvSpPr>
              <p:spPr>
                <a:xfrm>
                  <a:off x="9649389" y="273050"/>
                  <a:ext cx="881452" cy="549680"/>
                </a:xfrm>
                <a:prstGeom prst="rect">
                  <a:avLst/>
                </a:prstGeom>
              </p:spPr>
              <p:txBody>
                <a:bodyPr wrap="none" lIns="0" tIns="0" rIns="0" bIns="0" anchor="ctr">
                  <a:noAutofit/>
                </a:bodyPr>
                <a:lstStyle/>
                <a:p>
                  <a:pPr lvl="0" algn="ctr"/>
                  <a:r>
                    <a:rPr lang="en-US" sz="1000" dirty="0">
                      <a:solidFill>
                        <a:schemeClr val="bg1"/>
                      </a:solidFill>
                      <a:latin typeface="Segoe UI Semibold"/>
                      <a:ea typeface="Segoe UI" pitchFamily="34" charset="0"/>
                      <a:cs typeface="Segoe UI" pitchFamily="34" charset="0"/>
                    </a:rPr>
                    <a:t>Model-</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driven</a:t>
                  </a:r>
                </a:p>
                <a:p>
                  <a:pPr lvl="0" algn="ctr"/>
                  <a:r>
                    <a:rPr lang="en-US" sz="1000" dirty="0">
                      <a:solidFill>
                        <a:schemeClr val="bg1"/>
                      </a:solidFill>
                      <a:latin typeface="Segoe UI Semibold"/>
                      <a:ea typeface="Segoe UI" pitchFamily="34" charset="0"/>
                      <a:cs typeface="Segoe UI" pitchFamily="34" charset="0"/>
                    </a:rPr>
                    <a:t>App</a:t>
                  </a:r>
                </a:p>
              </p:txBody>
            </p:sp>
            <p:sp>
              <p:nvSpPr>
                <p:cNvPr id="60" name="Graphic 217">
                  <a:extLst>
                    <a:ext uri="{FF2B5EF4-FFF2-40B4-BE49-F238E27FC236}">
                      <a16:creationId xmlns:a16="http://schemas.microsoft.com/office/drawing/2014/main" id="{B5546DB8-C642-436D-87D7-5E2CFF4EF959}"/>
                    </a:ext>
                  </a:extLst>
                </p:cNvPr>
                <p:cNvSpPr/>
                <p:nvPr/>
              </p:nvSpPr>
              <p:spPr>
                <a:xfrm>
                  <a:off x="9876278" y="371475"/>
                  <a:ext cx="427674" cy="352830"/>
                </a:xfrm>
                <a:custGeom>
                  <a:avLst/>
                  <a:gdLst>
                    <a:gd name="connsiteX0" fmla="*/ 176974 w 381000"/>
                    <a:gd name="connsiteY0" fmla="*/ 0 h 314325"/>
                    <a:gd name="connsiteX1" fmla="*/ 382048 w 381000"/>
                    <a:gd name="connsiteY1" fmla="*/ 68771 h 314325"/>
                    <a:gd name="connsiteX2" fmla="*/ 382048 w 381000"/>
                    <a:gd name="connsiteY2" fmla="*/ 239744 h 314325"/>
                    <a:gd name="connsiteX3" fmla="*/ 176974 w 381000"/>
                    <a:gd name="connsiteY3" fmla="*/ 318611 h 314325"/>
                    <a:gd name="connsiteX4" fmla="*/ 176974 w 381000"/>
                    <a:gd name="connsiteY4" fmla="*/ 0 h 314325"/>
                    <a:gd name="connsiteX5" fmla="*/ 176974 w 381000"/>
                    <a:gd name="connsiteY5" fmla="*/ 0 h 314325"/>
                    <a:gd name="connsiteX6" fmla="*/ 134207 w 381000"/>
                    <a:gd name="connsiteY6" fmla="*/ 0 h 314325"/>
                    <a:gd name="connsiteX7" fmla="*/ 0 w 381000"/>
                    <a:gd name="connsiteY7" fmla="*/ 68675 h 314325"/>
                    <a:gd name="connsiteX8" fmla="*/ 0 w 381000"/>
                    <a:gd name="connsiteY8" fmla="*/ 68675 h 314325"/>
                    <a:gd name="connsiteX9" fmla="*/ 0 w 381000"/>
                    <a:gd name="connsiteY9" fmla="*/ 68675 h 314325"/>
                    <a:gd name="connsiteX10" fmla="*/ 0 w 381000"/>
                    <a:gd name="connsiteY10" fmla="*/ 239649 h 314325"/>
                    <a:gd name="connsiteX11" fmla="*/ 134207 w 381000"/>
                    <a:gd name="connsiteY11" fmla="*/ 318516 h 314325"/>
                    <a:gd name="connsiteX12" fmla="*/ 32480 w 381000"/>
                    <a:gd name="connsiteY12" fmla="*/ 104394 h 314325"/>
                    <a:gd name="connsiteX13" fmla="*/ 32480 w 381000"/>
                    <a:gd name="connsiteY13" fmla="*/ 213170 h 314325"/>
                    <a:gd name="connsiteX14" fmla="*/ 74486 w 381000"/>
                    <a:gd name="connsiteY14" fmla="*/ 82010 h 314325"/>
                    <a:gd name="connsiteX15" fmla="*/ 74486 w 381000"/>
                    <a:gd name="connsiteY15" fmla="*/ 237458 h 314325"/>
                    <a:gd name="connsiteX16" fmla="*/ 116491 w 381000"/>
                    <a:gd name="connsiteY16" fmla="*/ 69533 h 314325"/>
                    <a:gd name="connsiteX17" fmla="*/ 116491 w 381000"/>
                    <a:gd name="connsiteY17" fmla="*/ 25231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14325">
                      <a:moveTo>
                        <a:pt x="176974" y="0"/>
                      </a:moveTo>
                      <a:lnTo>
                        <a:pt x="382048" y="68771"/>
                      </a:lnTo>
                      <a:lnTo>
                        <a:pt x="382048" y="239744"/>
                      </a:lnTo>
                      <a:lnTo>
                        <a:pt x="176974" y="318611"/>
                      </a:lnTo>
                      <a:lnTo>
                        <a:pt x="176974" y="0"/>
                      </a:lnTo>
                      <a:lnTo>
                        <a:pt x="176974" y="0"/>
                      </a:lnTo>
                      <a:close/>
                      <a:moveTo>
                        <a:pt x="134207" y="0"/>
                      </a:moveTo>
                      <a:lnTo>
                        <a:pt x="0" y="68675"/>
                      </a:lnTo>
                      <a:lnTo>
                        <a:pt x="0" y="68675"/>
                      </a:lnTo>
                      <a:lnTo>
                        <a:pt x="0" y="68675"/>
                      </a:lnTo>
                      <a:lnTo>
                        <a:pt x="0" y="239649"/>
                      </a:lnTo>
                      <a:lnTo>
                        <a:pt x="134207" y="318516"/>
                      </a:lnTo>
                      <a:moveTo>
                        <a:pt x="32480" y="104394"/>
                      </a:moveTo>
                      <a:lnTo>
                        <a:pt x="32480" y="213170"/>
                      </a:lnTo>
                      <a:moveTo>
                        <a:pt x="74486" y="82010"/>
                      </a:moveTo>
                      <a:lnTo>
                        <a:pt x="74486" y="237458"/>
                      </a:lnTo>
                      <a:moveTo>
                        <a:pt x="116491" y="69533"/>
                      </a:moveTo>
                      <a:lnTo>
                        <a:pt x="116491" y="252317"/>
                      </a:lnTo>
                    </a:path>
                  </a:pathLst>
                </a:custGeom>
                <a:noFill/>
                <a:ln w="12700" cap="sq">
                  <a:solidFill>
                    <a:schemeClr val="bg1">
                      <a:lumMod val="75000"/>
                      <a:alpha val="25000"/>
                    </a:schemeClr>
                  </a:solidFill>
                  <a:prstDash val="solid"/>
                  <a:miter/>
                </a:ln>
              </p:spPr>
              <p:txBody>
                <a:bodyPr rtlCol="0" anchor="ctr"/>
                <a:lstStyle/>
                <a:p>
                  <a:endParaRPr lang="en-US"/>
                </a:p>
              </p:txBody>
            </p:sp>
          </p:grpSp>
        </p:grpSp>
        <p:grpSp>
          <p:nvGrpSpPr>
            <p:cNvPr id="33" name="Group 32">
              <a:extLst>
                <a:ext uri="{FF2B5EF4-FFF2-40B4-BE49-F238E27FC236}">
                  <a16:creationId xmlns:a16="http://schemas.microsoft.com/office/drawing/2014/main" id="{F50DFB93-A8E6-4DCF-8E4A-217033AD075D}"/>
                </a:ext>
                <a:ext uri="{C183D7F6-B498-43B3-948B-1728B52AA6E4}">
                  <adec:decorative xmlns:adec="http://schemas.microsoft.com/office/drawing/2017/decorative" val="1"/>
                </a:ext>
              </a:extLst>
            </p:cNvPr>
            <p:cNvGrpSpPr/>
            <p:nvPr/>
          </p:nvGrpSpPr>
          <p:grpSpPr>
            <a:xfrm>
              <a:off x="10813293" y="138519"/>
              <a:ext cx="1024061" cy="818743"/>
              <a:chOff x="10813293" y="138519"/>
              <a:chExt cx="1024061" cy="818743"/>
            </a:xfrm>
          </p:grpSpPr>
          <p:sp>
            <p:nvSpPr>
              <p:cNvPr id="43" name="Oval 42">
                <a:extLst>
                  <a:ext uri="{FF2B5EF4-FFF2-40B4-BE49-F238E27FC236}">
                    <a16:creationId xmlns:a16="http://schemas.microsoft.com/office/drawing/2014/main" id="{D173ACC5-2045-47BB-90E3-6607C2BC806E}"/>
                  </a:ext>
                </a:extLst>
              </p:cNvPr>
              <p:cNvSpPr/>
              <p:nvPr/>
            </p:nvSpPr>
            <p:spPr bwMode="auto">
              <a:xfrm rot="17738030">
                <a:off x="1081329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DF3FD78A-86C4-4E22-9415-713201DDCB31}"/>
                  </a:ext>
                </a:extLst>
              </p:cNvPr>
              <p:cNvGrpSpPr/>
              <p:nvPr/>
            </p:nvGrpSpPr>
            <p:grpSpPr>
              <a:xfrm>
                <a:off x="10860028" y="185254"/>
                <a:ext cx="977326" cy="725273"/>
                <a:chOff x="10860028" y="185254"/>
                <a:chExt cx="977326" cy="725273"/>
              </a:xfrm>
            </p:grpSpPr>
            <p:sp>
              <p:nvSpPr>
                <p:cNvPr id="45" name="Oval 44">
                  <a:extLst>
                    <a:ext uri="{FF2B5EF4-FFF2-40B4-BE49-F238E27FC236}">
                      <a16:creationId xmlns:a16="http://schemas.microsoft.com/office/drawing/2014/main" id="{3B790EEF-1DF0-45E8-A150-D89BD231B2FC}"/>
                    </a:ext>
                  </a:extLst>
                </p:cNvPr>
                <p:cNvSpPr/>
                <p:nvPr/>
              </p:nvSpPr>
              <p:spPr bwMode="auto">
                <a:xfrm>
                  <a:off x="10860028"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6" name="Freeform: Shape 45">
                  <a:extLst>
                    <a:ext uri="{FF2B5EF4-FFF2-40B4-BE49-F238E27FC236}">
                      <a16:creationId xmlns:a16="http://schemas.microsoft.com/office/drawing/2014/main" id="{B57F6198-9ACA-432B-956A-4C83F4B20F26}"/>
                    </a:ext>
                  </a:extLst>
                </p:cNvPr>
                <p:cNvSpPr/>
                <p:nvPr/>
              </p:nvSpPr>
              <p:spPr bwMode="auto">
                <a:xfrm rot="5592036">
                  <a:off x="1148356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94EE2553-A626-48B9-A08C-658AFA2BE958}"/>
                    </a:ext>
                  </a:extLst>
                </p:cNvPr>
                <p:cNvSpPr/>
                <p:nvPr/>
              </p:nvSpPr>
              <p:spPr>
                <a:xfrm>
                  <a:off x="10896208" y="373780"/>
                  <a:ext cx="652913" cy="348220"/>
                </a:xfrm>
                <a:prstGeom prst="rect">
                  <a:avLst/>
                </a:prstGeom>
              </p:spPr>
              <p:txBody>
                <a:bodyPr wrap="none" lIns="0" tIns="0" rIns="0" bIns="0" anchor="ctr">
                  <a:noAutofit/>
                </a:bodyPr>
                <a:lstStyle/>
                <a:p>
                  <a:pPr lvl="0" algn="ctr">
                    <a:lnSpc>
                      <a:spcPct val="90000"/>
                    </a:lnSpc>
                  </a:pPr>
                  <a:r>
                    <a:rPr lang="en-US" sz="1000" dirty="0">
                      <a:solidFill>
                        <a:schemeClr val="bg1"/>
                      </a:solidFill>
                      <a:latin typeface="Segoe UI Semibold"/>
                      <a:ea typeface="Segoe UI" pitchFamily="34" charset="0"/>
                      <a:cs typeface="Segoe UI" pitchFamily="34" charset="0"/>
                    </a:rPr>
                    <a:t>Power</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Automate</a:t>
                  </a:r>
                </a:p>
              </p:txBody>
            </p:sp>
            <p:grpSp>
              <p:nvGrpSpPr>
                <p:cNvPr id="48" name="Group 47">
                  <a:extLst>
                    <a:ext uri="{FF2B5EF4-FFF2-40B4-BE49-F238E27FC236}">
                      <a16:creationId xmlns:a16="http://schemas.microsoft.com/office/drawing/2014/main" id="{6CB377E8-CAE5-46EF-A513-694F28E55118}"/>
                    </a:ext>
                  </a:extLst>
                </p:cNvPr>
                <p:cNvGrpSpPr/>
                <p:nvPr/>
              </p:nvGrpSpPr>
              <p:grpSpPr>
                <a:xfrm>
                  <a:off x="11064379" y="352673"/>
                  <a:ext cx="316570" cy="390434"/>
                  <a:chOff x="9753584" y="2983718"/>
                  <a:chExt cx="722084" cy="890566"/>
                </a:xfrm>
              </p:grpSpPr>
              <p:sp>
                <p:nvSpPr>
                  <p:cNvPr id="50" name="Freeform: Shape 49">
                    <a:extLst>
                      <a:ext uri="{FF2B5EF4-FFF2-40B4-BE49-F238E27FC236}">
                        <a16:creationId xmlns:a16="http://schemas.microsoft.com/office/drawing/2014/main" id="{9E309DE1-0F8B-4765-A5B9-56B14A6ACFFA}"/>
                      </a:ext>
                    </a:extLst>
                  </p:cNvPr>
                  <p:cNvSpPr/>
                  <p:nvPr/>
                </p:nvSpPr>
                <p:spPr>
                  <a:xfrm>
                    <a:off x="9753584" y="3152202"/>
                    <a:ext cx="722084" cy="722082"/>
                  </a:xfrm>
                  <a:custGeom>
                    <a:avLst/>
                    <a:gdLst>
                      <a:gd name="connsiteX0" fmla="*/ 75928 w 200025"/>
                      <a:gd name="connsiteY0" fmla="*/ 7348 h 200025"/>
                      <a:gd name="connsiteX1" fmla="*/ 7348 w 200025"/>
                      <a:gd name="connsiteY1" fmla="*/ 99741 h 200025"/>
                      <a:gd name="connsiteX2" fmla="*/ 103551 w 200025"/>
                      <a:gd name="connsiteY2" fmla="*/ 195943 h 200025"/>
                      <a:gd name="connsiteX3" fmla="*/ 199753 w 200025"/>
                      <a:gd name="connsiteY3" fmla="*/ 99741 h 200025"/>
                      <a:gd name="connsiteX4" fmla="*/ 131173 w 200025"/>
                      <a:gd name="connsiteY4" fmla="*/ 7348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75928" y="7348"/>
                        </a:moveTo>
                        <a:cubicBezTo>
                          <a:pt x="35923" y="18778"/>
                          <a:pt x="7348" y="55926"/>
                          <a:pt x="7348" y="99741"/>
                        </a:cubicBezTo>
                        <a:cubicBezTo>
                          <a:pt x="7348" y="153081"/>
                          <a:pt x="50211" y="195943"/>
                          <a:pt x="103551" y="195943"/>
                        </a:cubicBezTo>
                        <a:cubicBezTo>
                          <a:pt x="156891" y="195943"/>
                          <a:pt x="199753" y="153081"/>
                          <a:pt x="199753" y="99741"/>
                        </a:cubicBezTo>
                        <a:cubicBezTo>
                          <a:pt x="199753" y="55926"/>
                          <a:pt x="171178" y="19731"/>
                          <a:pt x="131173" y="7348"/>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54" name="Freeform: Shape 53">
                    <a:extLst>
                      <a:ext uri="{FF2B5EF4-FFF2-40B4-BE49-F238E27FC236}">
                        <a16:creationId xmlns:a16="http://schemas.microsoft.com/office/drawing/2014/main" id="{0CCD373D-6C0C-4B37-9C82-8CD177424D52}"/>
                      </a:ext>
                    </a:extLst>
                  </p:cNvPr>
                  <p:cNvSpPr/>
                  <p:nvPr/>
                </p:nvSpPr>
                <p:spPr>
                  <a:xfrm>
                    <a:off x="10100874" y="2983718"/>
                    <a:ext cx="34385" cy="550158"/>
                  </a:xfrm>
                  <a:custGeom>
                    <a:avLst/>
                    <a:gdLst>
                      <a:gd name="connsiteX0" fmla="*/ 7348 w 9525"/>
                      <a:gd name="connsiteY0" fmla="*/ 145461 h 152400"/>
                      <a:gd name="connsiteX1" fmla="*/ 7348 w 9525"/>
                      <a:gd name="connsiteY1" fmla="*/ 7348 h 152400"/>
                    </a:gdLst>
                    <a:ahLst/>
                    <a:cxnLst>
                      <a:cxn ang="0">
                        <a:pos x="connsiteX0" y="connsiteY0"/>
                      </a:cxn>
                      <a:cxn ang="0">
                        <a:pos x="connsiteX1" y="connsiteY1"/>
                      </a:cxn>
                    </a:cxnLst>
                    <a:rect l="l" t="t" r="r" b="b"/>
                    <a:pathLst>
                      <a:path w="9525" h="152400">
                        <a:moveTo>
                          <a:pt x="7348" y="145461"/>
                        </a:moveTo>
                        <a:lnTo>
                          <a:pt x="7348" y="7348"/>
                        </a:ln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grpSp>
          <p:nvGrpSpPr>
            <p:cNvPr id="34" name="Group 33">
              <a:extLst>
                <a:ext uri="{FF2B5EF4-FFF2-40B4-BE49-F238E27FC236}">
                  <a16:creationId xmlns:a16="http://schemas.microsoft.com/office/drawing/2014/main" id="{125BE274-13B6-471E-A9B6-FBAA04AF228A}"/>
                </a:ext>
                <a:ext uri="{C183D7F6-B498-43B3-948B-1728B52AA6E4}">
                  <adec:decorative xmlns:adec="http://schemas.microsoft.com/office/drawing/2017/decorative" val="1"/>
                </a:ext>
              </a:extLst>
            </p:cNvPr>
            <p:cNvGrpSpPr/>
            <p:nvPr/>
          </p:nvGrpSpPr>
          <p:grpSpPr>
            <a:xfrm>
              <a:off x="7363808" y="97077"/>
              <a:ext cx="1084871" cy="901628"/>
              <a:chOff x="7415641" y="1662519"/>
              <a:chExt cx="985138" cy="818743"/>
            </a:xfrm>
          </p:grpSpPr>
          <p:sp>
            <p:nvSpPr>
              <p:cNvPr id="41" name="Oval 40">
                <a:extLst>
                  <a:ext uri="{FF2B5EF4-FFF2-40B4-BE49-F238E27FC236}">
                    <a16:creationId xmlns:a16="http://schemas.microsoft.com/office/drawing/2014/main" id="{A27BB9EB-9339-47EE-BCCF-682230C91EF0}"/>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2" name="Freeform: Shape 41">
                <a:extLst>
                  <a:ext uri="{FF2B5EF4-FFF2-40B4-BE49-F238E27FC236}">
                    <a16:creationId xmlns:a16="http://schemas.microsoft.com/office/drawing/2014/main" id="{DB864580-4992-431B-9B79-6E2567191B8E}"/>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5" name="Group 34">
              <a:extLst>
                <a:ext uri="{FF2B5EF4-FFF2-40B4-BE49-F238E27FC236}">
                  <a16:creationId xmlns:a16="http://schemas.microsoft.com/office/drawing/2014/main" id="{C7A1B41B-BEB4-42FC-A9E5-3E8B3C0D6CF5}"/>
                </a:ext>
                <a:ext uri="{C183D7F6-B498-43B3-948B-1728B52AA6E4}">
                  <adec:decorative xmlns:adec="http://schemas.microsoft.com/office/drawing/2017/decorative" val="1"/>
                </a:ext>
              </a:extLst>
            </p:cNvPr>
            <p:cNvGrpSpPr/>
            <p:nvPr/>
          </p:nvGrpSpPr>
          <p:grpSpPr>
            <a:xfrm>
              <a:off x="10760103" y="97077"/>
              <a:ext cx="1084871" cy="901628"/>
              <a:chOff x="7415641" y="1662519"/>
              <a:chExt cx="985138" cy="818743"/>
            </a:xfrm>
          </p:grpSpPr>
          <p:sp>
            <p:nvSpPr>
              <p:cNvPr id="39" name="Oval 38">
                <a:extLst>
                  <a:ext uri="{FF2B5EF4-FFF2-40B4-BE49-F238E27FC236}">
                    <a16:creationId xmlns:a16="http://schemas.microsoft.com/office/drawing/2014/main" id="{63B6B088-E083-44AF-ACDC-0019C95D2FDD}"/>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0" name="Freeform: Shape 39">
                <a:extLst>
                  <a:ext uri="{FF2B5EF4-FFF2-40B4-BE49-F238E27FC236}">
                    <a16:creationId xmlns:a16="http://schemas.microsoft.com/office/drawing/2014/main" id="{07B86C39-16D1-44B9-84A4-BF55B5F659D9}"/>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36" name="Group 35">
              <a:extLst>
                <a:ext uri="{FF2B5EF4-FFF2-40B4-BE49-F238E27FC236}">
                  <a16:creationId xmlns:a16="http://schemas.microsoft.com/office/drawing/2014/main" id="{F24158E2-A1F5-40BE-95CA-442D593B7B88}"/>
                </a:ext>
                <a:ext uri="{C183D7F6-B498-43B3-948B-1728B52AA6E4}">
                  <adec:decorative xmlns:adec="http://schemas.microsoft.com/office/drawing/2017/decorative" val="1"/>
                </a:ext>
              </a:extLst>
            </p:cNvPr>
            <p:cNvGrpSpPr/>
            <p:nvPr/>
          </p:nvGrpSpPr>
          <p:grpSpPr>
            <a:xfrm>
              <a:off x="9634149" y="97077"/>
              <a:ext cx="1084871" cy="901628"/>
              <a:chOff x="7415641" y="1662519"/>
              <a:chExt cx="985138" cy="818743"/>
            </a:xfrm>
          </p:grpSpPr>
          <p:sp>
            <p:nvSpPr>
              <p:cNvPr id="37" name="Oval 36">
                <a:extLst>
                  <a:ext uri="{FF2B5EF4-FFF2-40B4-BE49-F238E27FC236}">
                    <a16:creationId xmlns:a16="http://schemas.microsoft.com/office/drawing/2014/main" id="{7ED8C616-F93E-403A-A55C-7FD38275EE38}"/>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38" name="Freeform: Shape 37">
                <a:extLst>
                  <a:ext uri="{FF2B5EF4-FFF2-40B4-BE49-F238E27FC236}">
                    <a16:creationId xmlns:a16="http://schemas.microsoft.com/office/drawing/2014/main" id="{888A1A3E-C6D4-4440-B68C-AF2929483AC9}"/>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sp>
        <p:nvSpPr>
          <p:cNvPr id="135" name="Freeform: Shape 134">
            <a:extLst>
              <a:ext uri="{FF2B5EF4-FFF2-40B4-BE49-F238E27FC236}">
                <a16:creationId xmlns:a16="http://schemas.microsoft.com/office/drawing/2014/main" id="{B267BC08-126A-41C6-AA42-435F08BF7666}"/>
              </a:ext>
              <a:ext uri="{C183D7F6-B498-43B3-948B-1728B52AA6E4}">
                <adec:decorative xmlns:adec="http://schemas.microsoft.com/office/drawing/2017/decorative" val="1"/>
              </a:ext>
            </a:extLst>
          </p:cNvPr>
          <p:cNvSpPr/>
          <p:nvPr/>
        </p:nvSpPr>
        <p:spPr bwMode="auto">
          <a:xfrm rot="5400000" flipH="1">
            <a:off x="-491629" y="6386982"/>
            <a:ext cx="1887654"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654" h="904397">
                <a:moveTo>
                  <a:pt x="1887654" y="904397"/>
                </a:moveTo>
                <a:lnTo>
                  <a:pt x="925008" y="0"/>
                </a:lnTo>
                <a:lnTo>
                  <a:pt x="925008" y="904395"/>
                </a:lnTo>
                <a:lnTo>
                  <a:pt x="2" y="904395"/>
                </a:lnTo>
                <a:lnTo>
                  <a:pt x="0" y="90439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011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51FC71-E6E8-4510-9346-DBC49F8ADA76}"/>
              </a:ext>
            </a:extLst>
          </p:cNvPr>
          <p:cNvSpPr>
            <a:spLocks noGrp="1"/>
          </p:cNvSpPr>
          <p:nvPr>
            <p:ph type="title" idx="4294967295"/>
          </p:nvPr>
        </p:nvSpPr>
        <p:spPr>
          <a:xfrm>
            <a:off x="304800" y="2403474"/>
            <a:ext cx="11586711" cy="1135063"/>
          </a:xfrm>
        </p:spPr>
        <p:txBody>
          <a:bodyPr anchor="ctr"/>
          <a:lstStyle/>
          <a:p>
            <a:r>
              <a:rPr lang="en-IN" sz="4800" dirty="0"/>
              <a:t>Hands-on-lab 3</a:t>
            </a:r>
          </a:p>
        </p:txBody>
      </p:sp>
      <p:sp>
        <p:nvSpPr>
          <p:cNvPr id="10" name="Title 1">
            <a:extLst>
              <a:ext uri="{FF2B5EF4-FFF2-40B4-BE49-F238E27FC236}">
                <a16:creationId xmlns:a16="http://schemas.microsoft.com/office/drawing/2014/main" id="{DC664C16-CBEB-466F-8906-DB28AA44E883}"/>
              </a:ext>
            </a:extLst>
          </p:cNvPr>
          <p:cNvSpPr txBox="1">
            <a:spLocks/>
          </p:cNvSpPr>
          <p:nvPr/>
        </p:nvSpPr>
        <p:spPr>
          <a:xfrm>
            <a:off x="304800" y="3261108"/>
            <a:ext cx="8040914" cy="98425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3200" b="1"/>
              <a:t>Module 3: Power Apps Model-driven App</a:t>
            </a:r>
          </a:p>
        </p:txBody>
      </p:sp>
    </p:spTree>
    <p:extLst>
      <p:ext uri="{BB962C8B-B14F-4D97-AF65-F5344CB8AC3E}">
        <p14:creationId xmlns:p14="http://schemas.microsoft.com/office/powerpoint/2010/main" val="16961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4DA40A1-93F6-4CDD-8925-7CE31A5F660E}"/>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F97FDD7F-19C8-47E7-BCC1-E33495A59F5E}"/>
              </a:ext>
              <a:ext uri="{C183D7F6-B498-43B3-948B-1728B52AA6E4}">
                <adec:decorative xmlns:adec="http://schemas.microsoft.com/office/drawing/2017/decorative" val="1"/>
              </a:ext>
            </a:extLst>
          </p:cNvPr>
          <p:cNvSpPr/>
          <p:nvPr/>
        </p:nvSpPr>
        <p:spPr bwMode="auto">
          <a:xfrm rot="5400000" flipH="1">
            <a:off x="2667000" y="-2666999"/>
            <a:ext cx="6857999" cy="12191998"/>
          </a:xfrm>
          <a:custGeom>
            <a:avLst/>
            <a:gdLst>
              <a:gd name="connsiteX0" fmla="*/ 6857999 w 6857999"/>
              <a:gd name="connsiteY0" fmla="*/ 12191998 h 12191998"/>
              <a:gd name="connsiteX1" fmla="*/ 6857999 w 6857999"/>
              <a:gd name="connsiteY1" fmla="*/ 4909395 h 12191998"/>
              <a:gd name="connsiteX2" fmla="*/ 1948605 w 6857999"/>
              <a:gd name="connsiteY2" fmla="*/ 0 h 12191998"/>
              <a:gd name="connsiteX3" fmla="*/ 0 w 6857999"/>
              <a:gd name="connsiteY3" fmla="*/ 0 h 12191998"/>
              <a:gd name="connsiteX4" fmla="*/ 0 w 6857999"/>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12191998">
                <a:moveTo>
                  <a:pt x="6857999" y="12191998"/>
                </a:moveTo>
                <a:lnTo>
                  <a:pt x="6857999" y="4909395"/>
                </a:lnTo>
                <a:lnTo>
                  <a:pt x="1948605" y="0"/>
                </a:lnTo>
                <a:lnTo>
                  <a:pt x="0" y="0"/>
                </a:lnTo>
                <a:lnTo>
                  <a:pt x="0" y="12191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151" name="Freeform: Shape 150">
            <a:extLst>
              <a:ext uri="{FF2B5EF4-FFF2-40B4-BE49-F238E27FC236}">
                <a16:creationId xmlns:a16="http://schemas.microsoft.com/office/drawing/2014/main" id="{34E947A6-2409-49DD-8F1E-5172BC5CFA36}"/>
              </a:ext>
              <a:ext uri="{C183D7F6-B498-43B3-948B-1728B52AA6E4}">
                <adec:decorative xmlns:adec="http://schemas.microsoft.com/office/drawing/2017/decorative" val="1"/>
              </a:ext>
            </a:extLst>
          </p:cNvPr>
          <p:cNvSpPr/>
          <p:nvPr/>
        </p:nvSpPr>
        <p:spPr bwMode="auto">
          <a:xfrm rot="5400000" flipH="1">
            <a:off x="7401437" y="-14517"/>
            <a:ext cx="4920345" cy="4920346"/>
          </a:xfrm>
          <a:custGeom>
            <a:avLst/>
            <a:gdLst>
              <a:gd name="connsiteX0" fmla="*/ 0 w 4310219"/>
              <a:gd name="connsiteY0" fmla="*/ 0 h 6166514"/>
              <a:gd name="connsiteX1" fmla="*/ 0 w 4310219"/>
              <a:gd name="connsiteY1" fmla="*/ 6166514 h 6166514"/>
              <a:gd name="connsiteX2" fmla="*/ 2453924 w 4310219"/>
              <a:gd name="connsiteY2" fmla="*/ 6166514 h 6166514"/>
              <a:gd name="connsiteX3" fmla="*/ 4310219 w 4310219"/>
              <a:gd name="connsiteY3" fmla="*/ 4310220 h 6166514"/>
              <a:gd name="connsiteX0" fmla="*/ 2453924 w 4310219"/>
              <a:gd name="connsiteY0" fmla="*/ 6166514 h 6197876"/>
              <a:gd name="connsiteX1" fmla="*/ 4310219 w 4310219"/>
              <a:gd name="connsiteY1" fmla="*/ 4310220 h 6197876"/>
              <a:gd name="connsiteX2" fmla="*/ 0 w 4310219"/>
              <a:gd name="connsiteY2" fmla="*/ 0 h 6197876"/>
              <a:gd name="connsiteX3" fmla="*/ 0 w 4310219"/>
              <a:gd name="connsiteY3" fmla="*/ 6166514 h 6197876"/>
              <a:gd name="connsiteX4" fmla="*/ 2485286 w 4310219"/>
              <a:gd name="connsiteY4" fmla="*/ 6197876 h 6197876"/>
              <a:gd name="connsiteX0" fmla="*/ 2453924 w 4310219"/>
              <a:gd name="connsiteY0" fmla="*/ 6166514 h 6166514"/>
              <a:gd name="connsiteX1" fmla="*/ 4310219 w 4310219"/>
              <a:gd name="connsiteY1" fmla="*/ 4310220 h 6166514"/>
              <a:gd name="connsiteX2" fmla="*/ 0 w 4310219"/>
              <a:gd name="connsiteY2" fmla="*/ 0 h 6166514"/>
              <a:gd name="connsiteX3" fmla="*/ 0 w 4310219"/>
              <a:gd name="connsiteY3" fmla="*/ 6166514 h 6166514"/>
              <a:gd name="connsiteX0" fmla="*/ 4310219 w 4310219"/>
              <a:gd name="connsiteY0" fmla="*/ 4310220 h 6166514"/>
              <a:gd name="connsiteX1" fmla="*/ 0 w 4310219"/>
              <a:gd name="connsiteY1" fmla="*/ 0 h 6166514"/>
              <a:gd name="connsiteX2" fmla="*/ 0 w 4310219"/>
              <a:gd name="connsiteY2" fmla="*/ 6166514 h 6166514"/>
              <a:gd name="connsiteX0" fmla="*/ 4310219 w 4310219"/>
              <a:gd name="connsiteY0" fmla="*/ 4310220 h 4310220"/>
              <a:gd name="connsiteX1" fmla="*/ 0 w 4310219"/>
              <a:gd name="connsiteY1" fmla="*/ 0 h 4310220"/>
            </a:gdLst>
            <a:ahLst/>
            <a:cxnLst>
              <a:cxn ang="0">
                <a:pos x="connsiteX0" y="connsiteY0"/>
              </a:cxn>
              <a:cxn ang="0">
                <a:pos x="connsiteX1" y="connsiteY1"/>
              </a:cxn>
            </a:cxnLst>
            <a:rect l="l" t="t" r="r" b="b"/>
            <a:pathLst>
              <a:path w="4310219" h="4310220">
                <a:moveTo>
                  <a:pt x="4310219" y="4310220"/>
                </a:moveTo>
                <a:lnTo>
                  <a:pt x="0" y="0"/>
                </a:lnTo>
              </a:path>
            </a:pathLst>
          </a:custGeom>
          <a:noFill/>
          <a:ln w="1270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70" name="Freeform: Shape 69">
            <a:extLst>
              <a:ext uri="{FF2B5EF4-FFF2-40B4-BE49-F238E27FC236}">
                <a16:creationId xmlns:a16="http://schemas.microsoft.com/office/drawing/2014/main" id="{C8B5FAD2-D1B0-4DE4-BADA-D085F11F55EE}"/>
              </a:ext>
              <a:ext uri="{C183D7F6-B498-43B3-948B-1728B52AA6E4}">
                <adec:decorative xmlns:adec="http://schemas.microsoft.com/office/drawing/2017/decorative" val="1"/>
              </a:ext>
            </a:extLst>
          </p:cNvPr>
          <p:cNvSpPr/>
          <p:nvPr/>
        </p:nvSpPr>
        <p:spPr bwMode="auto">
          <a:xfrm rot="5400000" flipH="1">
            <a:off x="-491629" y="6386982"/>
            <a:ext cx="1887654"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654" h="904397">
                <a:moveTo>
                  <a:pt x="1887654" y="904397"/>
                </a:moveTo>
                <a:lnTo>
                  <a:pt x="925008" y="0"/>
                </a:lnTo>
                <a:lnTo>
                  <a:pt x="925008" y="904395"/>
                </a:lnTo>
                <a:lnTo>
                  <a:pt x="2" y="904395"/>
                </a:lnTo>
                <a:lnTo>
                  <a:pt x="0" y="90439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Title 6">
            <a:extLst>
              <a:ext uri="{FF2B5EF4-FFF2-40B4-BE49-F238E27FC236}">
                <a16:creationId xmlns:a16="http://schemas.microsoft.com/office/drawing/2014/main" id="{B0EE32BD-5592-43FE-BDDD-65E30DEFB6D9}"/>
              </a:ext>
            </a:extLst>
          </p:cNvPr>
          <p:cNvSpPr>
            <a:spLocks noGrp="1"/>
          </p:cNvSpPr>
          <p:nvPr>
            <p:ph type="title"/>
          </p:nvPr>
        </p:nvSpPr>
        <p:spPr>
          <a:xfrm>
            <a:off x="304800" y="792376"/>
            <a:ext cx="11908064" cy="578926"/>
          </a:xfrm>
        </p:spPr>
        <p:txBody>
          <a:bodyPr/>
          <a:lstStyle/>
          <a:p>
            <a:r>
              <a:rPr lang="en-IN" dirty="0"/>
              <a:t>Module 3: Learning objectives</a:t>
            </a:r>
          </a:p>
        </p:txBody>
      </p:sp>
      <p:pic>
        <p:nvPicPr>
          <p:cNvPr id="9" name="Picture 8" descr="Icon of flow model">
            <a:extLst>
              <a:ext uri="{FF2B5EF4-FFF2-40B4-BE49-F238E27FC236}">
                <a16:creationId xmlns:a16="http://schemas.microsoft.com/office/drawing/2014/main" id="{66D6715C-F6EE-4A98-A88C-7E8BCCFBDE3C}"/>
              </a:ext>
            </a:extLst>
          </p:cNvPr>
          <p:cNvPicPr>
            <a:picLocks noChangeAspect="1"/>
          </p:cNvPicPr>
          <p:nvPr/>
        </p:nvPicPr>
        <p:blipFill>
          <a:blip r:embed="rId3"/>
          <a:stretch>
            <a:fillRect/>
          </a:stretch>
        </p:blipFill>
        <p:spPr>
          <a:xfrm>
            <a:off x="497511" y="1836899"/>
            <a:ext cx="536448" cy="536448"/>
          </a:xfrm>
          <a:prstGeom prst="rect">
            <a:avLst/>
          </a:prstGeom>
        </p:spPr>
      </p:pic>
      <p:sp>
        <p:nvSpPr>
          <p:cNvPr id="104" name="Text Placeholder 3">
            <a:extLst>
              <a:ext uri="{FF2B5EF4-FFF2-40B4-BE49-F238E27FC236}">
                <a16:creationId xmlns:a16="http://schemas.microsoft.com/office/drawing/2014/main" id="{DCDAF602-98CB-456C-B9B7-A5C841F60F3F}"/>
              </a:ext>
            </a:extLst>
          </p:cNvPr>
          <p:cNvSpPr txBox="1">
            <a:spLocks/>
          </p:cNvSpPr>
          <p:nvPr/>
        </p:nvSpPr>
        <p:spPr>
          <a:xfrm>
            <a:off x="1131715" y="1874630"/>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it-IT" sz="1800" dirty="0">
                <a:solidFill>
                  <a:schemeClr val="tx1"/>
                </a:solidFill>
                <a:latin typeface="+mn-lt"/>
              </a:rPr>
              <a:t>Create a standalone Model-driven app</a:t>
            </a:r>
          </a:p>
        </p:txBody>
      </p:sp>
      <p:pic>
        <p:nvPicPr>
          <p:cNvPr id="12" name="Picture 11" descr="Icon of a pen written on a paper">
            <a:extLst>
              <a:ext uri="{FF2B5EF4-FFF2-40B4-BE49-F238E27FC236}">
                <a16:creationId xmlns:a16="http://schemas.microsoft.com/office/drawing/2014/main" id="{3BE850F3-7736-45C8-BFA2-51A610272D92}"/>
              </a:ext>
            </a:extLst>
          </p:cNvPr>
          <p:cNvPicPr>
            <a:picLocks noChangeAspect="1"/>
          </p:cNvPicPr>
          <p:nvPr/>
        </p:nvPicPr>
        <p:blipFill>
          <a:blip r:embed="rId4"/>
          <a:stretch>
            <a:fillRect/>
          </a:stretch>
        </p:blipFill>
        <p:spPr>
          <a:xfrm>
            <a:off x="497511" y="2991950"/>
            <a:ext cx="536448" cy="536448"/>
          </a:xfrm>
          <a:prstGeom prst="rect">
            <a:avLst/>
          </a:prstGeom>
        </p:spPr>
      </p:pic>
      <p:sp>
        <p:nvSpPr>
          <p:cNvPr id="121" name="Text Placeholder 3 - 1">
            <a:extLst>
              <a:ext uri="{FF2B5EF4-FFF2-40B4-BE49-F238E27FC236}">
                <a16:creationId xmlns:a16="http://schemas.microsoft.com/office/drawing/2014/main" id="{6A8078B0-A5E2-4659-8B60-6B0CFD75401B}"/>
              </a:ext>
            </a:extLst>
          </p:cNvPr>
          <p:cNvSpPr txBox="1">
            <a:spLocks/>
          </p:cNvSpPr>
          <p:nvPr/>
        </p:nvSpPr>
        <p:spPr>
          <a:xfrm>
            <a:off x="1131715" y="3029681"/>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800" dirty="0">
                <a:solidFill>
                  <a:schemeClr val="tx1"/>
                </a:solidFill>
                <a:latin typeface="+mn-lt"/>
              </a:rPr>
              <a:t>Customize forms for the Model-driven app</a:t>
            </a:r>
          </a:p>
        </p:txBody>
      </p:sp>
      <p:pic>
        <p:nvPicPr>
          <p:cNvPr id="16" name="Picture 15" descr="Icon of a process flow">
            <a:extLst>
              <a:ext uri="{FF2B5EF4-FFF2-40B4-BE49-F238E27FC236}">
                <a16:creationId xmlns:a16="http://schemas.microsoft.com/office/drawing/2014/main" id="{14983F76-4B60-41C6-9D11-30FC61E4D900}"/>
              </a:ext>
            </a:extLst>
          </p:cNvPr>
          <p:cNvPicPr>
            <a:picLocks noChangeAspect="1"/>
          </p:cNvPicPr>
          <p:nvPr/>
        </p:nvPicPr>
        <p:blipFill>
          <a:blip r:embed="rId5"/>
          <a:stretch>
            <a:fillRect/>
          </a:stretch>
        </p:blipFill>
        <p:spPr>
          <a:xfrm>
            <a:off x="497511" y="4139224"/>
            <a:ext cx="536448" cy="536448"/>
          </a:xfrm>
          <a:prstGeom prst="rect">
            <a:avLst/>
          </a:prstGeom>
        </p:spPr>
      </p:pic>
      <p:sp>
        <p:nvSpPr>
          <p:cNvPr id="129" name="Text Placeholder 3 - 2">
            <a:extLst>
              <a:ext uri="{FF2B5EF4-FFF2-40B4-BE49-F238E27FC236}">
                <a16:creationId xmlns:a16="http://schemas.microsoft.com/office/drawing/2014/main" id="{B9AA3FC9-A708-45A5-A21D-F9BE9F7D9754}"/>
              </a:ext>
            </a:extLst>
          </p:cNvPr>
          <p:cNvSpPr txBox="1">
            <a:spLocks/>
          </p:cNvSpPr>
          <p:nvPr/>
        </p:nvSpPr>
        <p:spPr>
          <a:xfrm>
            <a:off x="1131715" y="4173067"/>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800" dirty="0">
                <a:solidFill>
                  <a:schemeClr val="tx1"/>
                </a:solidFill>
                <a:latin typeface="+mn-lt"/>
              </a:rPr>
              <a:t>Create a Business Process Flow</a:t>
            </a:r>
          </a:p>
        </p:txBody>
      </p:sp>
      <p:grpSp>
        <p:nvGrpSpPr>
          <p:cNvPr id="141" name="Group 140" descr="A screenshot of Active Device Orders webpage">
            <a:extLst>
              <a:ext uri="{FF2B5EF4-FFF2-40B4-BE49-F238E27FC236}">
                <a16:creationId xmlns:a16="http://schemas.microsoft.com/office/drawing/2014/main" id="{08AC69FB-1C26-4603-8C87-9BA80CC9E734}"/>
              </a:ext>
            </a:extLst>
          </p:cNvPr>
          <p:cNvGrpSpPr/>
          <p:nvPr/>
        </p:nvGrpSpPr>
        <p:grpSpPr>
          <a:xfrm>
            <a:off x="8196064" y="1224107"/>
            <a:ext cx="3681651" cy="2255270"/>
            <a:chOff x="8196064" y="1224107"/>
            <a:chExt cx="3681651" cy="2255270"/>
          </a:xfrm>
        </p:grpSpPr>
        <p:grpSp>
          <p:nvGrpSpPr>
            <p:cNvPr id="142" name="Group 141">
              <a:extLst>
                <a:ext uri="{FF2B5EF4-FFF2-40B4-BE49-F238E27FC236}">
                  <a16:creationId xmlns:a16="http://schemas.microsoft.com/office/drawing/2014/main" id="{BDE77753-F48C-404E-8E58-210B153C126B}"/>
                </a:ext>
              </a:extLst>
            </p:cNvPr>
            <p:cNvGrpSpPr/>
            <p:nvPr/>
          </p:nvGrpSpPr>
          <p:grpSpPr>
            <a:xfrm>
              <a:off x="8288734" y="1305903"/>
              <a:ext cx="3496310" cy="2091680"/>
              <a:chOff x="8288734" y="1305903"/>
              <a:chExt cx="3496310" cy="2091680"/>
            </a:xfrm>
          </p:grpSpPr>
          <p:sp>
            <p:nvSpPr>
              <p:cNvPr id="144" name="Rectangle 143">
                <a:extLst>
                  <a:ext uri="{FF2B5EF4-FFF2-40B4-BE49-F238E27FC236}">
                    <a16:creationId xmlns:a16="http://schemas.microsoft.com/office/drawing/2014/main" id="{B20797C6-8D3A-4E18-9768-43A2B754E0DB}"/>
                  </a:ext>
                  <a:ext uri="{C183D7F6-B498-43B3-948B-1728B52AA6E4}">
                    <adec:decorative xmlns:adec="http://schemas.microsoft.com/office/drawing/2017/decorative" val="1"/>
                  </a:ext>
                </a:extLst>
              </p:cNvPr>
              <p:cNvSpPr/>
              <p:nvPr/>
            </p:nvSpPr>
            <p:spPr bwMode="auto">
              <a:xfrm>
                <a:off x="8288734" y="1305903"/>
                <a:ext cx="3496310"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5" name="Picture 144" descr="A screenshot of Active Device Orders webpage">
                <a:extLst>
                  <a:ext uri="{FF2B5EF4-FFF2-40B4-BE49-F238E27FC236}">
                    <a16:creationId xmlns:a16="http://schemas.microsoft.com/office/drawing/2014/main" id="{FFD25DF6-936C-4E50-9735-906C9073339C}"/>
                  </a:ext>
                </a:extLst>
              </p:cNvPr>
              <p:cNvPicPr>
                <a:picLocks noChangeAspect="1"/>
              </p:cNvPicPr>
              <p:nvPr/>
            </p:nvPicPr>
            <p:blipFill>
              <a:blip r:embed="rId6"/>
              <a:stretch>
                <a:fillRect/>
              </a:stretch>
            </p:blipFill>
            <p:spPr>
              <a:xfrm>
                <a:off x="8304332" y="1305903"/>
                <a:ext cx="3465115" cy="1897680"/>
              </a:xfrm>
              <a:prstGeom prst="rect">
                <a:avLst/>
              </a:prstGeom>
              <a:ln>
                <a:noFill/>
              </a:ln>
              <a:effectLst/>
            </p:spPr>
          </p:pic>
        </p:grpSp>
        <p:sp>
          <p:nvSpPr>
            <p:cNvPr id="143" name="Freeform: Shape 142">
              <a:extLst>
                <a:ext uri="{FF2B5EF4-FFF2-40B4-BE49-F238E27FC236}">
                  <a16:creationId xmlns:a16="http://schemas.microsoft.com/office/drawing/2014/main" id="{6EC58E09-C499-4951-BF5F-725E118137F4}"/>
                </a:ext>
                <a:ext uri="{C183D7F6-B498-43B3-948B-1728B52AA6E4}">
                  <adec:decorative xmlns:adec="http://schemas.microsoft.com/office/drawing/2017/decorative" val="1"/>
                </a:ext>
              </a:extLst>
            </p:cNvPr>
            <p:cNvSpPr/>
            <p:nvPr/>
          </p:nvSpPr>
          <p:spPr>
            <a:xfrm flipH="1">
              <a:off x="8196064" y="1224107"/>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 name="Group 5" descr="A screenshot of Device Orders webpage">
            <a:extLst>
              <a:ext uri="{FF2B5EF4-FFF2-40B4-BE49-F238E27FC236}">
                <a16:creationId xmlns:a16="http://schemas.microsoft.com/office/drawing/2014/main" id="{3E0F9012-EBD1-4E02-A9E0-B3323497BE84}"/>
              </a:ext>
            </a:extLst>
          </p:cNvPr>
          <p:cNvGrpSpPr/>
          <p:nvPr/>
        </p:nvGrpSpPr>
        <p:grpSpPr>
          <a:xfrm>
            <a:off x="8195714" y="3835429"/>
            <a:ext cx="3681651" cy="2255270"/>
            <a:chOff x="8195714" y="3835429"/>
            <a:chExt cx="3681651" cy="2255270"/>
          </a:xfrm>
        </p:grpSpPr>
        <p:pic>
          <p:nvPicPr>
            <p:cNvPr id="5" name="Picture 4" descr="A screenshot of Device Orders webpage">
              <a:extLst>
                <a:ext uri="{FF2B5EF4-FFF2-40B4-BE49-F238E27FC236}">
                  <a16:creationId xmlns:a16="http://schemas.microsoft.com/office/drawing/2014/main" id="{E7FACB66-DE0D-41E6-B06C-E654F51E447A}"/>
                </a:ext>
              </a:extLst>
            </p:cNvPr>
            <p:cNvPicPr>
              <a:picLocks noChangeAspect="1"/>
            </p:cNvPicPr>
            <p:nvPr/>
          </p:nvPicPr>
          <p:blipFill>
            <a:blip r:embed="rId7"/>
            <a:stretch>
              <a:fillRect/>
            </a:stretch>
          </p:blipFill>
          <p:spPr>
            <a:xfrm>
              <a:off x="8325112" y="3939095"/>
              <a:ext cx="3447788" cy="2053111"/>
            </a:xfrm>
            <a:prstGeom prst="rect">
              <a:avLst/>
            </a:prstGeom>
          </p:spPr>
        </p:pic>
        <p:sp>
          <p:nvSpPr>
            <p:cNvPr id="148" name="Freeform: Shape 147">
              <a:extLst>
                <a:ext uri="{FF2B5EF4-FFF2-40B4-BE49-F238E27FC236}">
                  <a16:creationId xmlns:a16="http://schemas.microsoft.com/office/drawing/2014/main" id="{FB2590A5-1FD7-4A64-99E9-B6AFDB131B70}"/>
                </a:ext>
                <a:ext uri="{C183D7F6-B498-43B3-948B-1728B52AA6E4}">
                  <adec:decorative xmlns:adec="http://schemas.microsoft.com/office/drawing/2017/decorative" val="1"/>
                </a:ext>
              </a:extLst>
            </p:cNvPr>
            <p:cNvSpPr/>
            <p:nvPr/>
          </p:nvSpPr>
          <p:spPr>
            <a:xfrm flipH="1">
              <a:off x="8195714" y="3835429"/>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 name="Group 1">
            <a:extLst>
              <a:ext uri="{FF2B5EF4-FFF2-40B4-BE49-F238E27FC236}">
                <a16:creationId xmlns:a16="http://schemas.microsoft.com/office/drawing/2014/main" id="{856BB28F-4D65-4A65-BB43-E0533E2B9E12}"/>
              </a:ext>
              <a:ext uri="{C183D7F6-B498-43B3-948B-1728B52AA6E4}">
                <adec:decorative xmlns:adec="http://schemas.microsoft.com/office/drawing/2017/decorative" val="1"/>
              </a:ext>
            </a:extLst>
          </p:cNvPr>
          <p:cNvGrpSpPr/>
          <p:nvPr/>
        </p:nvGrpSpPr>
        <p:grpSpPr>
          <a:xfrm>
            <a:off x="7363808" y="97077"/>
            <a:ext cx="4575780" cy="901628"/>
            <a:chOff x="7363808" y="97077"/>
            <a:chExt cx="4575780" cy="901628"/>
          </a:xfrm>
        </p:grpSpPr>
        <p:grpSp>
          <p:nvGrpSpPr>
            <p:cNvPr id="75" name="Group 74" descr="A breadcrumb of Model-driven App&#10;">
              <a:extLst>
                <a:ext uri="{FF2B5EF4-FFF2-40B4-BE49-F238E27FC236}">
                  <a16:creationId xmlns:a16="http://schemas.microsoft.com/office/drawing/2014/main" id="{4EC94E7B-0E94-486A-AB22-34D777D64621}"/>
                </a:ext>
              </a:extLst>
            </p:cNvPr>
            <p:cNvGrpSpPr/>
            <p:nvPr/>
          </p:nvGrpSpPr>
          <p:grpSpPr>
            <a:xfrm>
              <a:off x="9649389" y="138519"/>
              <a:ext cx="1055415" cy="818743"/>
              <a:chOff x="9649389" y="138519"/>
              <a:chExt cx="1055415" cy="818743"/>
            </a:xfrm>
          </p:grpSpPr>
          <p:sp>
            <p:nvSpPr>
              <p:cNvPr id="76" name="Oval 75">
                <a:extLst>
                  <a:ext uri="{FF2B5EF4-FFF2-40B4-BE49-F238E27FC236}">
                    <a16:creationId xmlns:a16="http://schemas.microsoft.com/office/drawing/2014/main" id="{DE89B9B0-8D5A-4A75-A00B-800B3E515E50}"/>
                  </a:ext>
                  <a:ext uri="{C183D7F6-B498-43B3-948B-1728B52AA6E4}">
                    <adec:decorative xmlns:adec="http://schemas.microsoft.com/office/drawing/2017/decorative" val="1"/>
                  </a:ext>
                </a:extLst>
              </p:cNvPr>
              <p:cNvSpPr/>
              <p:nvPr/>
            </p:nvSpPr>
            <p:spPr bwMode="auto">
              <a:xfrm rot="17738030">
                <a:off x="968074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a:extLst>
                  <a:ext uri="{FF2B5EF4-FFF2-40B4-BE49-F238E27FC236}">
                    <a16:creationId xmlns:a16="http://schemas.microsoft.com/office/drawing/2014/main" id="{1B0EB8AD-A58D-48FE-AF9B-6F30FD5CDF32}"/>
                  </a:ext>
                </a:extLst>
              </p:cNvPr>
              <p:cNvGrpSpPr/>
              <p:nvPr/>
            </p:nvGrpSpPr>
            <p:grpSpPr>
              <a:xfrm>
                <a:off x="9649389" y="185254"/>
                <a:ext cx="1055415" cy="725273"/>
                <a:chOff x="9649389" y="185254"/>
                <a:chExt cx="1055415" cy="725273"/>
              </a:xfrm>
            </p:grpSpPr>
            <p:sp>
              <p:nvSpPr>
                <p:cNvPr id="78" name="Oval 77">
                  <a:extLst>
                    <a:ext uri="{FF2B5EF4-FFF2-40B4-BE49-F238E27FC236}">
                      <a16:creationId xmlns:a16="http://schemas.microsoft.com/office/drawing/2014/main" id="{0502D796-D3B7-4665-BEC6-F1E1A01DFEC4}"/>
                    </a:ext>
                    <a:ext uri="{C183D7F6-B498-43B3-948B-1728B52AA6E4}">
                      <adec:decorative xmlns:adec="http://schemas.microsoft.com/office/drawing/2017/decorative" val="1"/>
                    </a:ext>
                  </a:extLst>
                </p:cNvPr>
                <p:cNvSpPr/>
                <p:nvPr/>
              </p:nvSpPr>
              <p:spPr bwMode="auto">
                <a:xfrm>
                  <a:off x="9727479"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79" name="Freeform: Shape 78">
                  <a:extLst>
                    <a:ext uri="{FF2B5EF4-FFF2-40B4-BE49-F238E27FC236}">
                      <a16:creationId xmlns:a16="http://schemas.microsoft.com/office/drawing/2014/main" id="{270FD0ED-0861-4DC9-AD47-E09B97711357}"/>
                    </a:ext>
                    <a:ext uri="{C183D7F6-B498-43B3-948B-1728B52AA6E4}">
                      <adec:decorative xmlns:adec="http://schemas.microsoft.com/office/drawing/2017/decorative" val="1"/>
                    </a:ext>
                  </a:extLst>
                </p:cNvPr>
                <p:cNvSpPr/>
                <p:nvPr/>
              </p:nvSpPr>
              <p:spPr bwMode="auto">
                <a:xfrm rot="5592036">
                  <a:off x="1035101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descr="Model-&#10;driven&#10;App&#10;">
                  <a:extLst>
                    <a:ext uri="{FF2B5EF4-FFF2-40B4-BE49-F238E27FC236}">
                      <a16:creationId xmlns:a16="http://schemas.microsoft.com/office/drawing/2014/main" id="{4DBBD497-2502-4536-BDDB-98D2CE05F596}"/>
                    </a:ext>
                  </a:extLst>
                </p:cNvPr>
                <p:cNvSpPr/>
                <p:nvPr/>
              </p:nvSpPr>
              <p:spPr>
                <a:xfrm>
                  <a:off x="9649389" y="273050"/>
                  <a:ext cx="881452" cy="549680"/>
                </a:xfrm>
                <a:prstGeom prst="rect">
                  <a:avLst/>
                </a:prstGeom>
              </p:spPr>
              <p:txBody>
                <a:bodyPr wrap="none" lIns="0" tIns="0" rIns="0" bIns="0" anchor="ctr">
                  <a:noAutofit/>
                </a:bodyPr>
                <a:lstStyle/>
                <a:p>
                  <a:pPr lvl="0" algn="ctr"/>
                  <a:r>
                    <a:rPr lang="en-US" sz="1000" dirty="0">
                      <a:solidFill>
                        <a:schemeClr val="bg1"/>
                      </a:solidFill>
                      <a:latin typeface="Segoe UI Semibold"/>
                      <a:ea typeface="Segoe UI" pitchFamily="34" charset="0"/>
                      <a:cs typeface="Segoe UI" pitchFamily="34" charset="0"/>
                    </a:rPr>
                    <a:t>Model-</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driven</a:t>
                  </a:r>
                </a:p>
                <a:p>
                  <a:pPr lvl="0" algn="ctr"/>
                  <a:r>
                    <a:rPr lang="en-US" sz="1000" dirty="0">
                      <a:solidFill>
                        <a:schemeClr val="bg1"/>
                      </a:solidFill>
                      <a:latin typeface="Segoe UI Semibold"/>
                      <a:ea typeface="Segoe UI" pitchFamily="34" charset="0"/>
                      <a:cs typeface="Segoe UI" pitchFamily="34" charset="0"/>
                    </a:rPr>
                    <a:t>App</a:t>
                  </a:r>
                </a:p>
              </p:txBody>
            </p:sp>
            <p:sp>
              <p:nvSpPr>
                <p:cNvPr id="81" name="Graphic 217" descr="an icon of app model">
                  <a:extLst>
                    <a:ext uri="{FF2B5EF4-FFF2-40B4-BE49-F238E27FC236}">
                      <a16:creationId xmlns:a16="http://schemas.microsoft.com/office/drawing/2014/main" id="{26846531-64F5-48EC-A421-BBBB5476341B}"/>
                    </a:ext>
                  </a:extLst>
                </p:cNvPr>
                <p:cNvSpPr/>
                <p:nvPr/>
              </p:nvSpPr>
              <p:spPr>
                <a:xfrm>
                  <a:off x="9876278" y="371475"/>
                  <a:ext cx="427674" cy="352830"/>
                </a:xfrm>
                <a:custGeom>
                  <a:avLst/>
                  <a:gdLst>
                    <a:gd name="connsiteX0" fmla="*/ 176974 w 381000"/>
                    <a:gd name="connsiteY0" fmla="*/ 0 h 314325"/>
                    <a:gd name="connsiteX1" fmla="*/ 382048 w 381000"/>
                    <a:gd name="connsiteY1" fmla="*/ 68771 h 314325"/>
                    <a:gd name="connsiteX2" fmla="*/ 382048 w 381000"/>
                    <a:gd name="connsiteY2" fmla="*/ 239744 h 314325"/>
                    <a:gd name="connsiteX3" fmla="*/ 176974 w 381000"/>
                    <a:gd name="connsiteY3" fmla="*/ 318611 h 314325"/>
                    <a:gd name="connsiteX4" fmla="*/ 176974 w 381000"/>
                    <a:gd name="connsiteY4" fmla="*/ 0 h 314325"/>
                    <a:gd name="connsiteX5" fmla="*/ 176974 w 381000"/>
                    <a:gd name="connsiteY5" fmla="*/ 0 h 314325"/>
                    <a:gd name="connsiteX6" fmla="*/ 134207 w 381000"/>
                    <a:gd name="connsiteY6" fmla="*/ 0 h 314325"/>
                    <a:gd name="connsiteX7" fmla="*/ 0 w 381000"/>
                    <a:gd name="connsiteY7" fmla="*/ 68675 h 314325"/>
                    <a:gd name="connsiteX8" fmla="*/ 0 w 381000"/>
                    <a:gd name="connsiteY8" fmla="*/ 68675 h 314325"/>
                    <a:gd name="connsiteX9" fmla="*/ 0 w 381000"/>
                    <a:gd name="connsiteY9" fmla="*/ 68675 h 314325"/>
                    <a:gd name="connsiteX10" fmla="*/ 0 w 381000"/>
                    <a:gd name="connsiteY10" fmla="*/ 239649 h 314325"/>
                    <a:gd name="connsiteX11" fmla="*/ 134207 w 381000"/>
                    <a:gd name="connsiteY11" fmla="*/ 318516 h 314325"/>
                    <a:gd name="connsiteX12" fmla="*/ 32480 w 381000"/>
                    <a:gd name="connsiteY12" fmla="*/ 104394 h 314325"/>
                    <a:gd name="connsiteX13" fmla="*/ 32480 w 381000"/>
                    <a:gd name="connsiteY13" fmla="*/ 213170 h 314325"/>
                    <a:gd name="connsiteX14" fmla="*/ 74486 w 381000"/>
                    <a:gd name="connsiteY14" fmla="*/ 82010 h 314325"/>
                    <a:gd name="connsiteX15" fmla="*/ 74486 w 381000"/>
                    <a:gd name="connsiteY15" fmla="*/ 237458 h 314325"/>
                    <a:gd name="connsiteX16" fmla="*/ 116491 w 381000"/>
                    <a:gd name="connsiteY16" fmla="*/ 69533 h 314325"/>
                    <a:gd name="connsiteX17" fmla="*/ 116491 w 381000"/>
                    <a:gd name="connsiteY17" fmla="*/ 25231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14325">
                      <a:moveTo>
                        <a:pt x="176974" y="0"/>
                      </a:moveTo>
                      <a:lnTo>
                        <a:pt x="382048" y="68771"/>
                      </a:lnTo>
                      <a:lnTo>
                        <a:pt x="382048" y="239744"/>
                      </a:lnTo>
                      <a:lnTo>
                        <a:pt x="176974" y="318611"/>
                      </a:lnTo>
                      <a:lnTo>
                        <a:pt x="176974" y="0"/>
                      </a:lnTo>
                      <a:lnTo>
                        <a:pt x="176974" y="0"/>
                      </a:lnTo>
                      <a:close/>
                      <a:moveTo>
                        <a:pt x="134207" y="0"/>
                      </a:moveTo>
                      <a:lnTo>
                        <a:pt x="0" y="68675"/>
                      </a:lnTo>
                      <a:lnTo>
                        <a:pt x="0" y="68675"/>
                      </a:lnTo>
                      <a:lnTo>
                        <a:pt x="0" y="68675"/>
                      </a:lnTo>
                      <a:lnTo>
                        <a:pt x="0" y="239649"/>
                      </a:lnTo>
                      <a:lnTo>
                        <a:pt x="134207" y="318516"/>
                      </a:lnTo>
                      <a:moveTo>
                        <a:pt x="32480" y="104394"/>
                      </a:moveTo>
                      <a:lnTo>
                        <a:pt x="32480" y="213170"/>
                      </a:lnTo>
                      <a:moveTo>
                        <a:pt x="74486" y="82010"/>
                      </a:moveTo>
                      <a:lnTo>
                        <a:pt x="74486" y="237458"/>
                      </a:lnTo>
                      <a:moveTo>
                        <a:pt x="116491" y="69533"/>
                      </a:moveTo>
                      <a:lnTo>
                        <a:pt x="116491" y="252317"/>
                      </a:lnTo>
                    </a:path>
                  </a:pathLst>
                </a:custGeom>
                <a:noFill/>
                <a:ln w="12700" cap="sq">
                  <a:solidFill>
                    <a:schemeClr val="bg1">
                      <a:lumMod val="75000"/>
                      <a:alpha val="25000"/>
                    </a:schemeClr>
                  </a:solidFill>
                  <a:prstDash val="solid"/>
                  <a:miter/>
                </a:ln>
              </p:spPr>
              <p:txBody>
                <a:bodyPr rtlCol="0" anchor="ctr"/>
                <a:lstStyle/>
                <a:p>
                  <a:endParaRPr lang="en-US"/>
                </a:p>
              </p:txBody>
            </p:sp>
          </p:grpSp>
        </p:grpSp>
        <p:grpSp>
          <p:nvGrpSpPr>
            <p:cNvPr id="30" name="Group 29">
              <a:extLst>
                <a:ext uri="{FF2B5EF4-FFF2-40B4-BE49-F238E27FC236}">
                  <a16:creationId xmlns:a16="http://schemas.microsoft.com/office/drawing/2014/main" id="{6FCC183B-7B54-40D3-ABBF-11268E61D1C2}"/>
                </a:ext>
                <a:ext uri="{C183D7F6-B498-43B3-948B-1728B52AA6E4}">
                  <adec:decorative xmlns:adec="http://schemas.microsoft.com/office/drawing/2017/decorative" val="1"/>
                </a:ext>
              </a:extLst>
            </p:cNvPr>
            <p:cNvGrpSpPr/>
            <p:nvPr/>
          </p:nvGrpSpPr>
          <p:grpSpPr>
            <a:xfrm>
              <a:off x="7415641" y="138519"/>
              <a:ext cx="1024061" cy="818743"/>
              <a:chOff x="7415641" y="138519"/>
              <a:chExt cx="1024061" cy="818743"/>
            </a:xfrm>
          </p:grpSpPr>
          <p:sp>
            <p:nvSpPr>
              <p:cNvPr id="57" name="Oval 56">
                <a:extLst>
                  <a:ext uri="{FF2B5EF4-FFF2-40B4-BE49-F238E27FC236}">
                    <a16:creationId xmlns:a16="http://schemas.microsoft.com/office/drawing/2014/main" id="{C8CBEF6C-ACAD-49B6-87F9-F95AD0C5E4E1}"/>
                  </a:ext>
                </a:extLst>
              </p:cNvPr>
              <p:cNvSpPr/>
              <p:nvPr/>
            </p:nvSpPr>
            <p:spPr bwMode="auto">
              <a:xfrm rot="17738030">
                <a:off x="741564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F1EFE076-FD3E-46C4-AA0C-6AA57B6043C4}"/>
                  </a:ext>
                </a:extLst>
              </p:cNvPr>
              <p:cNvGrpSpPr/>
              <p:nvPr/>
            </p:nvGrpSpPr>
            <p:grpSpPr>
              <a:xfrm>
                <a:off x="7462376" y="185254"/>
                <a:ext cx="977326" cy="725273"/>
                <a:chOff x="7462376" y="185254"/>
                <a:chExt cx="977326" cy="725273"/>
              </a:xfrm>
            </p:grpSpPr>
            <p:sp>
              <p:nvSpPr>
                <p:cNvPr id="59" name="Oval 58">
                  <a:extLst>
                    <a:ext uri="{FF2B5EF4-FFF2-40B4-BE49-F238E27FC236}">
                      <a16:creationId xmlns:a16="http://schemas.microsoft.com/office/drawing/2014/main" id="{E1DCB5CB-83E8-42B6-B57C-E17BBACE6ADF}"/>
                    </a:ext>
                  </a:extLst>
                </p:cNvPr>
                <p:cNvSpPr/>
                <p:nvPr/>
              </p:nvSpPr>
              <p:spPr bwMode="auto">
                <a:xfrm>
                  <a:off x="746237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60" name="Freeform: Shape 59">
                  <a:extLst>
                    <a:ext uri="{FF2B5EF4-FFF2-40B4-BE49-F238E27FC236}">
                      <a16:creationId xmlns:a16="http://schemas.microsoft.com/office/drawing/2014/main" id="{4EA62A5B-5C44-4DC8-B441-D5BB5E947292}"/>
                    </a:ext>
                  </a:extLst>
                </p:cNvPr>
                <p:cNvSpPr/>
                <p:nvPr/>
              </p:nvSpPr>
              <p:spPr bwMode="auto">
                <a:xfrm rot="5592036">
                  <a:off x="808591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7EBFA7DC-B648-42C0-9BBB-EA1435F2611D}"/>
                    </a:ext>
                  </a:extLst>
                </p:cNvPr>
                <p:cNvSpPr/>
                <p:nvPr/>
              </p:nvSpPr>
              <p:spPr>
                <a:xfrm>
                  <a:off x="7524098" y="354344"/>
                  <a:ext cx="601829" cy="387093"/>
                </a:xfrm>
                <a:prstGeom prst="rect">
                  <a:avLst/>
                </a:prstGeom>
              </p:spPr>
              <p:txBody>
                <a:bodyPr wrap="none">
                  <a:noAutofit/>
                </a:bodyPr>
                <a:lstStyle/>
                <a:p>
                  <a:pPr lvl="0" algn="ctr"/>
                  <a:r>
                    <a:rPr lang="en-US" sz="1000" dirty="0">
                      <a:solidFill>
                        <a:schemeClr val="bg1"/>
                      </a:solidFill>
                      <a:latin typeface="Segoe UI Semibold"/>
                      <a:ea typeface="Segoe UI" pitchFamily="34" charset="0"/>
                      <a:cs typeface="Segoe UI" pitchFamily="34" charset="0"/>
                    </a:rPr>
                    <a:t>Canvas</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App</a:t>
                  </a:r>
                </a:p>
              </p:txBody>
            </p:sp>
            <p:sp>
              <p:nvSpPr>
                <p:cNvPr id="62" name="CellPhone_video" title="Icon of a cellphone with a play sign on the screen">
                  <a:extLst>
                    <a:ext uri="{FF2B5EF4-FFF2-40B4-BE49-F238E27FC236}">
                      <a16:creationId xmlns:a16="http://schemas.microsoft.com/office/drawing/2014/main" id="{044CED86-9284-4BDB-9F3B-7FD1FCFF5ABF}"/>
                    </a:ext>
                  </a:extLst>
                </p:cNvPr>
                <p:cNvSpPr>
                  <a:spLocks noChangeAspect="1" noEditPoints="1"/>
                </p:cNvSpPr>
                <p:nvPr/>
              </p:nvSpPr>
              <p:spPr bwMode="auto">
                <a:xfrm>
                  <a:off x="7706285" y="350044"/>
                  <a:ext cx="237454" cy="39569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31" name="Group 30">
              <a:extLst>
                <a:ext uri="{FF2B5EF4-FFF2-40B4-BE49-F238E27FC236}">
                  <a16:creationId xmlns:a16="http://schemas.microsoft.com/office/drawing/2014/main" id="{3D671E97-998F-4539-A19E-EB80D5197A92}"/>
                </a:ext>
                <a:ext uri="{C183D7F6-B498-43B3-948B-1728B52AA6E4}">
                  <adec:decorative xmlns:adec="http://schemas.microsoft.com/office/drawing/2017/decorative" val="1"/>
                </a:ext>
              </a:extLst>
            </p:cNvPr>
            <p:cNvGrpSpPr/>
            <p:nvPr/>
          </p:nvGrpSpPr>
          <p:grpSpPr>
            <a:xfrm>
              <a:off x="8548191" y="138519"/>
              <a:ext cx="1024061" cy="818743"/>
              <a:chOff x="8548191" y="138519"/>
              <a:chExt cx="1024061" cy="818743"/>
            </a:xfrm>
          </p:grpSpPr>
          <p:sp>
            <p:nvSpPr>
              <p:cNvPr id="46" name="Oval 45">
                <a:extLst>
                  <a:ext uri="{FF2B5EF4-FFF2-40B4-BE49-F238E27FC236}">
                    <a16:creationId xmlns:a16="http://schemas.microsoft.com/office/drawing/2014/main" id="{D2B1A1BD-EB3A-40C9-AED0-D3E4B3A236F4}"/>
                  </a:ext>
                </a:extLst>
              </p:cNvPr>
              <p:cNvSpPr/>
              <p:nvPr/>
            </p:nvSpPr>
            <p:spPr bwMode="auto">
              <a:xfrm rot="17738030">
                <a:off x="854819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C74093E3-5EED-4EAB-9C95-197C292314A2}"/>
                  </a:ext>
                </a:extLst>
              </p:cNvPr>
              <p:cNvGrpSpPr/>
              <p:nvPr/>
            </p:nvGrpSpPr>
            <p:grpSpPr>
              <a:xfrm>
                <a:off x="8594926" y="185254"/>
                <a:ext cx="977326" cy="725273"/>
                <a:chOff x="8594926" y="185254"/>
                <a:chExt cx="977326" cy="725273"/>
              </a:xfrm>
            </p:grpSpPr>
            <p:sp>
              <p:nvSpPr>
                <p:cNvPr id="48" name="Oval 47">
                  <a:extLst>
                    <a:ext uri="{FF2B5EF4-FFF2-40B4-BE49-F238E27FC236}">
                      <a16:creationId xmlns:a16="http://schemas.microsoft.com/office/drawing/2014/main" id="{FA9880A3-7C83-4DE5-A36D-6D7CBF9CBE67}"/>
                    </a:ext>
                  </a:extLst>
                </p:cNvPr>
                <p:cNvSpPr/>
                <p:nvPr/>
              </p:nvSpPr>
              <p:spPr bwMode="auto">
                <a:xfrm>
                  <a:off x="859492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9" name="Freeform: Shape 48">
                  <a:extLst>
                    <a:ext uri="{FF2B5EF4-FFF2-40B4-BE49-F238E27FC236}">
                      <a16:creationId xmlns:a16="http://schemas.microsoft.com/office/drawing/2014/main" id="{C61D387E-A2E4-42FA-8E06-1B3783C3CD04}"/>
                    </a:ext>
                  </a:extLst>
                </p:cNvPr>
                <p:cNvSpPr/>
                <p:nvPr/>
              </p:nvSpPr>
              <p:spPr bwMode="auto">
                <a:xfrm rot="5592036">
                  <a:off x="921846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AA2DAB61-BEB7-4D55-BC5C-CD6C6F89F24D}"/>
                    </a:ext>
                  </a:extLst>
                </p:cNvPr>
                <p:cNvSpPr/>
                <p:nvPr/>
              </p:nvSpPr>
              <p:spPr>
                <a:xfrm>
                  <a:off x="8665716" y="337079"/>
                  <a:ext cx="583692" cy="421623"/>
                </a:xfrm>
                <a:prstGeom prst="rect">
                  <a:avLst/>
                </a:prstGeom>
              </p:spPr>
              <p:txBody>
                <a:bodyPr wrap="none">
                  <a:noAutofit/>
                </a:bodyPr>
                <a:lstStyle/>
                <a:p>
                  <a:pPr algn="ctr"/>
                  <a:r>
                    <a:rPr lang="en-US" sz="1000" dirty="0">
                      <a:solidFill>
                        <a:schemeClr val="bg1"/>
                      </a:solidFill>
                      <a:latin typeface="Segoe UI Semibold"/>
                      <a:cs typeface="Segoe UI" pitchFamily="34" charset="0"/>
                    </a:rPr>
                    <a:t>Dataverse</a:t>
                  </a:r>
                </a:p>
              </p:txBody>
            </p:sp>
            <p:sp>
              <p:nvSpPr>
                <p:cNvPr id="51" name="Freeform: Shape 50">
                  <a:extLst>
                    <a:ext uri="{FF2B5EF4-FFF2-40B4-BE49-F238E27FC236}">
                      <a16:creationId xmlns:a16="http://schemas.microsoft.com/office/drawing/2014/main" id="{E9E1ACB6-D491-4967-9B23-1FB3AAEEDE1F}"/>
                    </a:ext>
                  </a:extLst>
                </p:cNvPr>
                <p:cNvSpPr/>
                <p:nvPr/>
              </p:nvSpPr>
              <p:spPr>
                <a:xfrm>
                  <a:off x="8853702" y="551609"/>
                  <a:ext cx="53148" cy="146154"/>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52" name="Group 51">
                  <a:extLst>
                    <a:ext uri="{FF2B5EF4-FFF2-40B4-BE49-F238E27FC236}">
                      <a16:creationId xmlns:a16="http://schemas.microsoft.com/office/drawing/2014/main" id="{AE69508A-F876-4DB8-BFB3-546F279D48B7}"/>
                    </a:ext>
                  </a:extLst>
                </p:cNvPr>
                <p:cNvGrpSpPr/>
                <p:nvPr/>
              </p:nvGrpSpPr>
              <p:grpSpPr>
                <a:xfrm>
                  <a:off x="8769385" y="333379"/>
                  <a:ext cx="376354" cy="429022"/>
                  <a:chOff x="8896234" y="252041"/>
                  <a:chExt cx="376354" cy="429022"/>
                </a:xfrm>
              </p:grpSpPr>
              <p:sp>
                <p:nvSpPr>
                  <p:cNvPr id="53" name="Freeform: Shape 52">
                    <a:extLst>
                      <a:ext uri="{FF2B5EF4-FFF2-40B4-BE49-F238E27FC236}">
                        <a16:creationId xmlns:a16="http://schemas.microsoft.com/office/drawing/2014/main" id="{62C93BCB-7F3F-4B7C-82F0-DE1AA6C11146}"/>
                      </a:ext>
                    </a:extLst>
                  </p:cNvPr>
                  <p:cNvSpPr/>
                  <p:nvPr/>
                </p:nvSpPr>
                <p:spPr>
                  <a:xfrm>
                    <a:off x="8896234" y="508335"/>
                    <a:ext cx="358748" cy="172728"/>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54" name="Group 53">
                    <a:extLst>
                      <a:ext uri="{FF2B5EF4-FFF2-40B4-BE49-F238E27FC236}">
                        <a16:creationId xmlns:a16="http://schemas.microsoft.com/office/drawing/2014/main" id="{36A62E2B-2908-474F-83CF-1AD6E7C8BAD2}"/>
                      </a:ext>
                    </a:extLst>
                  </p:cNvPr>
                  <p:cNvGrpSpPr/>
                  <p:nvPr/>
                </p:nvGrpSpPr>
                <p:grpSpPr>
                  <a:xfrm>
                    <a:off x="9054868" y="252041"/>
                    <a:ext cx="217720" cy="224741"/>
                    <a:chOff x="6979556" y="4967290"/>
                    <a:chExt cx="295275" cy="304800"/>
                  </a:xfrm>
                </p:grpSpPr>
                <p:sp>
                  <p:nvSpPr>
                    <p:cNvPr id="55" name="Freeform: Shape 54">
                      <a:extLst>
                        <a:ext uri="{FF2B5EF4-FFF2-40B4-BE49-F238E27FC236}">
                          <a16:creationId xmlns:a16="http://schemas.microsoft.com/office/drawing/2014/main" id="{BBA3DD4F-115A-4A71-A6BB-0FC87F9092A7}"/>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6" name="Freeform: Shape 55">
                      <a:extLst>
                        <a:ext uri="{FF2B5EF4-FFF2-40B4-BE49-F238E27FC236}">
                          <a16:creationId xmlns:a16="http://schemas.microsoft.com/office/drawing/2014/main" id="{1DC69356-E85A-4ED9-A02A-EF0236588B22}"/>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grpSp>
          <p:nvGrpSpPr>
            <p:cNvPr id="32" name="Group 31">
              <a:extLst>
                <a:ext uri="{FF2B5EF4-FFF2-40B4-BE49-F238E27FC236}">
                  <a16:creationId xmlns:a16="http://schemas.microsoft.com/office/drawing/2014/main" id="{E02465CB-11B2-496D-9B8F-69A42F6E90EC}"/>
                </a:ext>
                <a:ext uri="{C183D7F6-B498-43B3-948B-1728B52AA6E4}">
                  <adec:decorative xmlns:adec="http://schemas.microsoft.com/office/drawing/2017/decorative" val="1"/>
                </a:ext>
              </a:extLst>
            </p:cNvPr>
            <p:cNvGrpSpPr/>
            <p:nvPr/>
          </p:nvGrpSpPr>
          <p:grpSpPr>
            <a:xfrm>
              <a:off x="10813293" y="138519"/>
              <a:ext cx="1024061" cy="818743"/>
              <a:chOff x="10813293" y="138519"/>
              <a:chExt cx="1024061" cy="818743"/>
            </a:xfrm>
          </p:grpSpPr>
          <p:sp>
            <p:nvSpPr>
              <p:cNvPr id="38" name="Oval 37">
                <a:extLst>
                  <a:ext uri="{FF2B5EF4-FFF2-40B4-BE49-F238E27FC236}">
                    <a16:creationId xmlns:a16="http://schemas.microsoft.com/office/drawing/2014/main" id="{EDB9CDA2-346C-4F04-9F59-68DC6BEA08F7}"/>
                  </a:ext>
                </a:extLst>
              </p:cNvPr>
              <p:cNvSpPr/>
              <p:nvPr/>
            </p:nvSpPr>
            <p:spPr bwMode="auto">
              <a:xfrm rot="17738030">
                <a:off x="1081329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26E9E196-C172-4E18-A203-F97B56060246}"/>
                  </a:ext>
                </a:extLst>
              </p:cNvPr>
              <p:cNvGrpSpPr/>
              <p:nvPr/>
            </p:nvGrpSpPr>
            <p:grpSpPr>
              <a:xfrm>
                <a:off x="10860028" y="185254"/>
                <a:ext cx="977326" cy="725273"/>
                <a:chOff x="10860028" y="185254"/>
                <a:chExt cx="977326" cy="725273"/>
              </a:xfrm>
            </p:grpSpPr>
            <p:sp>
              <p:nvSpPr>
                <p:cNvPr id="40" name="Oval 39">
                  <a:extLst>
                    <a:ext uri="{FF2B5EF4-FFF2-40B4-BE49-F238E27FC236}">
                      <a16:creationId xmlns:a16="http://schemas.microsoft.com/office/drawing/2014/main" id="{05BE4ACD-8B02-4C38-9399-A9C0DC46D31E}"/>
                    </a:ext>
                  </a:extLst>
                </p:cNvPr>
                <p:cNvSpPr/>
                <p:nvPr/>
              </p:nvSpPr>
              <p:spPr bwMode="auto">
                <a:xfrm>
                  <a:off x="10860028"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1" name="Freeform: Shape 40">
                  <a:extLst>
                    <a:ext uri="{FF2B5EF4-FFF2-40B4-BE49-F238E27FC236}">
                      <a16:creationId xmlns:a16="http://schemas.microsoft.com/office/drawing/2014/main" id="{01E9523F-389B-4E4F-BE3C-8CF4A3B0A8D5}"/>
                    </a:ext>
                  </a:extLst>
                </p:cNvPr>
                <p:cNvSpPr/>
                <p:nvPr/>
              </p:nvSpPr>
              <p:spPr bwMode="auto">
                <a:xfrm rot="5592036">
                  <a:off x="1148356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B96AD2E3-751F-448F-9116-49F2CDB13052}"/>
                    </a:ext>
                  </a:extLst>
                </p:cNvPr>
                <p:cNvSpPr/>
                <p:nvPr/>
              </p:nvSpPr>
              <p:spPr>
                <a:xfrm>
                  <a:off x="10896208" y="373780"/>
                  <a:ext cx="652913" cy="348220"/>
                </a:xfrm>
                <a:prstGeom prst="rect">
                  <a:avLst/>
                </a:prstGeom>
              </p:spPr>
              <p:txBody>
                <a:bodyPr wrap="none" lIns="0" tIns="0" rIns="0" bIns="0" anchor="ctr">
                  <a:noAutofit/>
                </a:bodyPr>
                <a:lstStyle/>
                <a:p>
                  <a:pPr lvl="0" algn="ctr">
                    <a:lnSpc>
                      <a:spcPct val="90000"/>
                    </a:lnSpc>
                  </a:pPr>
                  <a:r>
                    <a:rPr lang="en-US" sz="1000" dirty="0">
                      <a:solidFill>
                        <a:schemeClr val="bg1"/>
                      </a:solidFill>
                      <a:latin typeface="Segoe UI Semibold"/>
                      <a:ea typeface="Segoe UI" pitchFamily="34" charset="0"/>
                      <a:cs typeface="Segoe UI" pitchFamily="34" charset="0"/>
                    </a:rPr>
                    <a:t>Power</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Automate</a:t>
                  </a:r>
                </a:p>
              </p:txBody>
            </p:sp>
            <p:grpSp>
              <p:nvGrpSpPr>
                <p:cNvPr id="43" name="Group 42">
                  <a:extLst>
                    <a:ext uri="{FF2B5EF4-FFF2-40B4-BE49-F238E27FC236}">
                      <a16:creationId xmlns:a16="http://schemas.microsoft.com/office/drawing/2014/main" id="{322A1884-28F2-4F23-974E-5C32B355A890}"/>
                    </a:ext>
                  </a:extLst>
                </p:cNvPr>
                <p:cNvGrpSpPr/>
                <p:nvPr/>
              </p:nvGrpSpPr>
              <p:grpSpPr>
                <a:xfrm>
                  <a:off x="11064379" y="352673"/>
                  <a:ext cx="316570" cy="390434"/>
                  <a:chOff x="9753584" y="2983718"/>
                  <a:chExt cx="722084" cy="890566"/>
                </a:xfrm>
              </p:grpSpPr>
              <p:sp>
                <p:nvSpPr>
                  <p:cNvPr id="44" name="Freeform: Shape 43">
                    <a:extLst>
                      <a:ext uri="{FF2B5EF4-FFF2-40B4-BE49-F238E27FC236}">
                        <a16:creationId xmlns:a16="http://schemas.microsoft.com/office/drawing/2014/main" id="{FDC1BBDE-A23A-471D-9BBC-301CA3D49DA9}"/>
                      </a:ext>
                    </a:extLst>
                  </p:cNvPr>
                  <p:cNvSpPr/>
                  <p:nvPr/>
                </p:nvSpPr>
                <p:spPr>
                  <a:xfrm>
                    <a:off x="9753584" y="3152202"/>
                    <a:ext cx="722084" cy="722082"/>
                  </a:xfrm>
                  <a:custGeom>
                    <a:avLst/>
                    <a:gdLst>
                      <a:gd name="connsiteX0" fmla="*/ 75928 w 200025"/>
                      <a:gd name="connsiteY0" fmla="*/ 7348 h 200025"/>
                      <a:gd name="connsiteX1" fmla="*/ 7348 w 200025"/>
                      <a:gd name="connsiteY1" fmla="*/ 99741 h 200025"/>
                      <a:gd name="connsiteX2" fmla="*/ 103551 w 200025"/>
                      <a:gd name="connsiteY2" fmla="*/ 195943 h 200025"/>
                      <a:gd name="connsiteX3" fmla="*/ 199753 w 200025"/>
                      <a:gd name="connsiteY3" fmla="*/ 99741 h 200025"/>
                      <a:gd name="connsiteX4" fmla="*/ 131173 w 200025"/>
                      <a:gd name="connsiteY4" fmla="*/ 7348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75928" y="7348"/>
                        </a:moveTo>
                        <a:cubicBezTo>
                          <a:pt x="35923" y="18778"/>
                          <a:pt x="7348" y="55926"/>
                          <a:pt x="7348" y="99741"/>
                        </a:cubicBezTo>
                        <a:cubicBezTo>
                          <a:pt x="7348" y="153081"/>
                          <a:pt x="50211" y="195943"/>
                          <a:pt x="103551" y="195943"/>
                        </a:cubicBezTo>
                        <a:cubicBezTo>
                          <a:pt x="156891" y="195943"/>
                          <a:pt x="199753" y="153081"/>
                          <a:pt x="199753" y="99741"/>
                        </a:cubicBezTo>
                        <a:cubicBezTo>
                          <a:pt x="199753" y="55926"/>
                          <a:pt x="171178" y="19731"/>
                          <a:pt x="131173" y="7348"/>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E34A0907-25E5-43DD-A744-EA73A08815C9}"/>
                      </a:ext>
                    </a:extLst>
                  </p:cNvPr>
                  <p:cNvSpPr/>
                  <p:nvPr/>
                </p:nvSpPr>
                <p:spPr>
                  <a:xfrm>
                    <a:off x="10100874" y="2983718"/>
                    <a:ext cx="34385" cy="550158"/>
                  </a:xfrm>
                  <a:custGeom>
                    <a:avLst/>
                    <a:gdLst>
                      <a:gd name="connsiteX0" fmla="*/ 7348 w 9525"/>
                      <a:gd name="connsiteY0" fmla="*/ 145461 h 152400"/>
                      <a:gd name="connsiteX1" fmla="*/ 7348 w 9525"/>
                      <a:gd name="connsiteY1" fmla="*/ 7348 h 152400"/>
                    </a:gdLst>
                    <a:ahLst/>
                    <a:cxnLst>
                      <a:cxn ang="0">
                        <a:pos x="connsiteX0" y="connsiteY0"/>
                      </a:cxn>
                      <a:cxn ang="0">
                        <a:pos x="connsiteX1" y="connsiteY1"/>
                      </a:cxn>
                    </a:cxnLst>
                    <a:rect l="l" t="t" r="r" b="b"/>
                    <a:pathLst>
                      <a:path w="9525" h="152400">
                        <a:moveTo>
                          <a:pt x="7348" y="145461"/>
                        </a:moveTo>
                        <a:lnTo>
                          <a:pt x="7348" y="7348"/>
                        </a:ln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sp>
          <p:nvSpPr>
            <p:cNvPr id="33" name="Rectangle 32">
              <a:extLst>
                <a:ext uri="{FF2B5EF4-FFF2-40B4-BE49-F238E27FC236}">
                  <a16:creationId xmlns:a16="http://schemas.microsoft.com/office/drawing/2014/main" id="{C19D4FB7-34AD-4132-93A3-B3CE8AC747FB}"/>
                </a:ext>
                <a:ext uri="{C183D7F6-B498-43B3-948B-1728B52AA6E4}">
                  <adec:decorative xmlns:adec="http://schemas.microsoft.com/office/drawing/2017/decorative" val="1"/>
                </a:ext>
              </a:extLst>
            </p:cNvPr>
            <p:cNvSpPr/>
            <p:nvPr/>
          </p:nvSpPr>
          <p:spPr bwMode="auto">
            <a:xfrm>
              <a:off x="10767059" y="109538"/>
              <a:ext cx="1172529" cy="881062"/>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05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a:extLst>
                <a:ext uri="{FF2B5EF4-FFF2-40B4-BE49-F238E27FC236}">
                  <a16:creationId xmlns:a16="http://schemas.microsoft.com/office/drawing/2014/main" id="{0D1D212B-CCB6-47D7-A1CC-714540AEE019}"/>
                </a:ext>
                <a:ext uri="{C183D7F6-B498-43B3-948B-1728B52AA6E4}">
                  <adec:decorative xmlns:adec="http://schemas.microsoft.com/office/drawing/2017/decorative" val="1"/>
                </a:ext>
              </a:extLst>
            </p:cNvPr>
            <p:cNvGrpSpPr/>
            <p:nvPr/>
          </p:nvGrpSpPr>
          <p:grpSpPr>
            <a:xfrm>
              <a:off x="7363808" y="97077"/>
              <a:ext cx="1084871" cy="901628"/>
              <a:chOff x="7415641" y="1662519"/>
              <a:chExt cx="985138" cy="818743"/>
            </a:xfrm>
          </p:grpSpPr>
          <p:sp>
            <p:nvSpPr>
              <p:cNvPr id="36" name="Oval 35">
                <a:extLst>
                  <a:ext uri="{FF2B5EF4-FFF2-40B4-BE49-F238E27FC236}">
                    <a16:creationId xmlns:a16="http://schemas.microsoft.com/office/drawing/2014/main" id="{DAEA17D7-C34E-4E23-8F8B-B4183D93904A}"/>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37" name="Freeform: Shape 36">
                <a:extLst>
                  <a:ext uri="{FF2B5EF4-FFF2-40B4-BE49-F238E27FC236}">
                    <a16:creationId xmlns:a16="http://schemas.microsoft.com/office/drawing/2014/main" id="{D35AED4B-5B86-489A-A214-273E6BBF93D0}"/>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sp>
          <p:nvSpPr>
            <p:cNvPr id="35" name="Rectangle 34">
              <a:extLst>
                <a:ext uri="{FF2B5EF4-FFF2-40B4-BE49-F238E27FC236}">
                  <a16:creationId xmlns:a16="http://schemas.microsoft.com/office/drawing/2014/main" id="{6E865128-67D1-4162-991F-D0F4812405C6}"/>
                </a:ext>
                <a:ext uri="{C183D7F6-B498-43B3-948B-1728B52AA6E4}">
                  <adec:decorative xmlns:adec="http://schemas.microsoft.com/office/drawing/2017/decorative" val="1"/>
                </a:ext>
              </a:extLst>
            </p:cNvPr>
            <p:cNvSpPr/>
            <p:nvPr/>
          </p:nvSpPr>
          <p:spPr bwMode="auto">
            <a:xfrm>
              <a:off x="8443025" y="109538"/>
              <a:ext cx="1134428" cy="881062"/>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05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124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E03928-F501-4A7A-818A-6E6FE6361163}"/>
              </a:ext>
            </a:extLst>
          </p:cNvPr>
          <p:cNvSpPr>
            <a:spLocks noGrp="1"/>
          </p:cNvSpPr>
          <p:nvPr>
            <p:ph type="title" idx="4294967295"/>
          </p:nvPr>
        </p:nvSpPr>
        <p:spPr>
          <a:xfrm>
            <a:off x="304800" y="2403474"/>
            <a:ext cx="11586711" cy="1135063"/>
          </a:xfrm>
        </p:spPr>
        <p:txBody>
          <a:bodyPr anchor="ctr"/>
          <a:lstStyle/>
          <a:p>
            <a:r>
              <a:rPr lang="en-IN" sz="4800" dirty="0"/>
              <a:t>Hands-on-lab 4</a:t>
            </a:r>
          </a:p>
        </p:txBody>
      </p:sp>
      <p:sp>
        <p:nvSpPr>
          <p:cNvPr id="10" name="Title 1">
            <a:extLst>
              <a:ext uri="{FF2B5EF4-FFF2-40B4-BE49-F238E27FC236}">
                <a16:creationId xmlns:a16="http://schemas.microsoft.com/office/drawing/2014/main" id="{6A8046EF-C789-456D-A0B7-4F649366D5F7}"/>
              </a:ext>
            </a:extLst>
          </p:cNvPr>
          <p:cNvSpPr txBox="1">
            <a:spLocks/>
          </p:cNvSpPr>
          <p:nvPr/>
        </p:nvSpPr>
        <p:spPr>
          <a:xfrm>
            <a:off x="304800" y="3261108"/>
            <a:ext cx="8040914" cy="98425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3200" b="1"/>
              <a:t>Module 4: Power Automate</a:t>
            </a:r>
          </a:p>
        </p:txBody>
      </p:sp>
    </p:spTree>
    <p:extLst>
      <p:ext uri="{BB962C8B-B14F-4D97-AF65-F5344CB8AC3E}">
        <p14:creationId xmlns:p14="http://schemas.microsoft.com/office/powerpoint/2010/main" val="54962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3DD44749-047F-4F27-B38E-FBF9CD56AB02}"/>
              </a:ext>
            </a:extLst>
          </p:cNvPr>
          <p:cNvSpPr/>
          <p:nvPr/>
        </p:nvSpPr>
        <p:spPr bwMode="auto">
          <a:xfrm flipH="1">
            <a:off x="50631" y="1836867"/>
            <a:ext cx="12190271" cy="30211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Title 8">
            <a:extLst>
              <a:ext uri="{FF2B5EF4-FFF2-40B4-BE49-F238E27FC236}">
                <a16:creationId xmlns:a16="http://schemas.microsoft.com/office/drawing/2014/main" id="{31620F9A-48A7-4A5C-8411-15731C6E347B}"/>
              </a:ext>
            </a:extLst>
          </p:cNvPr>
          <p:cNvSpPr txBox="1">
            <a:spLocks/>
          </p:cNvSpPr>
          <p:nvPr/>
        </p:nvSpPr>
        <p:spPr>
          <a:xfrm>
            <a:off x="251927" y="265707"/>
            <a:ext cx="11391266" cy="8463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500" b="0" i="0" u="none" strike="noStrike" kern="1200" cap="none" spc="0" normalizeH="0" baseline="0" noProof="0" dirty="0">
                <a:ln>
                  <a:noFill/>
                </a:ln>
                <a:gradFill flip="none" rotWithShape="1">
                  <a:gsLst>
                    <a:gs pos="82000">
                      <a:srgbClr val="000000"/>
                    </a:gs>
                    <a:gs pos="0">
                      <a:srgbClr val="000000"/>
                    </a:gs>
                  </a:gsLst>
                  <a:lin ang="2700000" scaled="1"/>
                  <a:tileRect/>
                </a:gradFill>
                <a:effectLst/>
                <a:uLnTx/>
                <a:uFillTx/>
                <a:latin typeface="Segoe UI Semibold"/>
                <a:ea typeface="+mn-ea"/>
                <a:cs typeface="Segoe UI" pitchFamily="34" charset="0"/>
              </a:rPr>
              <a:t>Microsoft Power Platform</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82000">
                      <a:srgbClr val="000000"/>
                    </a:gs>
                    <a:gs pos="0">
                      <a:srgbClr val="000000"/>
                    </a:gs>
                  </a:gsLst>
                  <a:lin ang="2700000" scaled="1"/>
                  <a:tileRect/>
                </a:gradFill>
                <a:effectLst/>
                <a:uLnTx/>
                <a:uFillTx/>
                <a:latin typeface="Segoe UI Semibold"/>
                <a:ea typeface="+mn-ea"/>
                <a:cs typeface="Segoe UI" pitchFamily="34" charset="0"/>
              </a:rPr>
              <a:t>A complete low-code solution</a:t>
            </a:r>
            <a:endParaRPr kumimoji="0" lang="en-US" sz="2000" b="0" i="0" u="none" strike="noStrike" kern="1200" cap="none" spc="-5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endParaRPr>
          </a:p>
        </p:txBody>
      </p:sp>
      <p:sp>
        <p:nvSpPr>
          <p:cNvPr id="7" name="Rectangle 6">
            <a:extLst>
              <a:ext uri="{FF2B5EF4-FFF2-40B4-BE49-F238E27FC236}">
                <a16:creationId xmlns:a16="http://schemas.microsoft.com/office/drawing/2014/main" id="{E5DDF828-E356-4B8A-887F-B4391125D4F9}"/>
              </a:ext>
            </a:extLst>
          </p:cNvPr>
          <p:cNvSpPr/>
          <p:nvPr/>
        </p:nvSpPr>
        <p:spPr bwMode="auto">
          <a:xfrm>
            <a:off x="1243473" y="3616301"/>
            <a:ext cx="1375377" cy="485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765"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Power BI</a:t>
            </a:r>
          </a:p>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Business analytics</a:t>
            </a:r>
          </a:p>
        </p:txBody>
      </p:sp>
      <p:sp>
        <p:nvSpPr>
          <p:cNvPr id="8" name="Rectangle 7">
            <a:extLst>
              <a:ext uri="{FF2B5EF4-FFF2-40B4-BE49-F238E27FC236}">
                <a16:creationId xmlns:a16="http://schemas.microsoft.com/office/drawing/2014/main" id="{9314B514-8AB9-4668-BABF-E5952BA44E43}"/>
              </a:ext>
            </a:extLst>
          </p:cNvPr>
          <p:cNvSpPr/>
          <p:nvPr/>
        </p:nvSpPr>
        <p:spPr bwMode="auto">
          <a:xfrm>
            <a:off x="3428432" y="3616301"/>
            <a:ext cx="1956506" cy="4847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bold"/>
                <a:ea typeface="+mn-ea"/>
                <a:cs typeface="Segoe UI" pitchFamily="34" charset="0"/>
              </a:rPr>
              <a:t>Power Apps</a:t>
            </a:r>
          </a:p>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372" b="0" i="0" u="none" strike="noStrike" kern="0" cap="none" spc="0" normalizeH="0" baseline="0" noProof="0" dirty="0">
                <a:ln>
                  <a:noFill/>
                </a:ln>
                <a:solidFill>
                  <a:srgbClr val="000000"/>
                </a:solidFill>
                <a:effectLst/>
                <a:uLnTx/>
                <a:uFillTx/>
                <a:latin typeface="Segoe UI"/>
                <a:ea typeface="+mn-ea"/>
                <a:cs typeface="Segoe UI" pitchFamily="34" charset="0"/>
              </a:rPr>
              <a:t>Application development</a:t>
            </a:r>
          </a:p>
        </p:txBody>
      </p:sp>
      <p:sp>
        <p:nvSpPr>
          <p:cNvPr id="9" name="Rectangle 8">
            <a:extLst>
              <a:ext uri="{FF2B5EF4-FFF2-40B4-BE49-F238E27FC236}">
                <a16:creationId xmlns:a16="http://schemas.microsoft.com/office/drawing/2014/main" id="{6FE23481-3967-4063-BF59-CD0A9928AB90}"/>
              </a:ext>
            </a:extLst>
          </p:cNvPr>
          <p:cNvSpPr/>
          <p:nvPr/>
        </p:nvSpPr>
        <p:spPr bwMode="auto">
          <a:xfrm>
            <a:off x="6227802" y="3616301"/>
            <a:ext cx="1726435" cy="485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765" b="0" i="0" u="none" strike="noStrike" kern="0" cap="none" spc="0" normalizeH="0" baseline="0" noProof="0">
                <a:ln>
                  <a:noFill/>
                </a:ln>
                <a:solidFill>
                  <a:srgbClr val="000000"/>
                </a:solidFill>
                <a:effectLst/>
                <a:uLnTx/>
                <a:uFillTx/>
                <a:latin typeface="Segoe UI Semibold"/>
                <a:ea typeface="+mn-ea"/>
                <a:cs typeface="Segoe UI" pitchFamily="34" charset="0"/>
              </a:rPr>
              <a:t>Power Automate</a:t>
            </a:r>
          </a:p>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a:ea typeface="+mn-ea"/>
                <a:cs typeface="Segoe UI" pitchFamily="34" charset="0"/>
              </a:rPr>
              <a:t>Workflow automation</a:t>
            </a:r>
          </a:p>
        </p:txBody>
      </p:sp>
      <p:sp>
        <p:nvSpPr>
          <p:cNvPr id="10" name="Rectangle 9">
            <a:extLst>
              <a:ext uri="{FF2B5EF4-FFF2-40B4-BE49-F238E27FC236}">
                <a16:creationId xmlns:a16="http://schemas.microsoft.com/office/drawing/2014/main" id="{EA812354-EA40-4C80-9DF5-0765DF6DEE60}"/>
              </a:ext>
            </a:extLst>
          </p:cNvPr>
          <p:cNvSpPr/>
          <p:nvPr/>
        </p:nvSpPr>
        <p:spPr bwMode="auto">
          <a:xfrm>
            <a:off x="8843827" y="3616301"/>
            <a:ext cx="2167261" cy="485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765" b="0" i="0" u="none" strike="noStrike" kern="0" cap="none" spc="0" normalizeH="0" baseline="0" noProof="0">
                <a:ln>
                  <a:noFill/>
                </a:ln>
                <a:solidFill>
                  <a:srgbClr val="000000"/>
                </a:solidFill>
                <a:effectLst/>
                <a:uLnTx/>
                <a:uFillTx/>
                <a:latin typeface="Segoe UI Semibold"/>
                <a:ea typeface="+mn-ea"/>
                <a:cs typeface="Segoe UI" pitchFamily="34" charset="0"/>
              </a:rPr>
              <a:t>Power Virtual Agents</a:t>
            </a:r>
          </a:p>
          <a:p>
            <a:pPr marL="0" marR="0" lvl="0" indent="0" algn="ctr" defTabSz="931935" rtl="0" eaLnBrk="1" fontAlgn="base" latinLnBrk="0" hangingPunct="1">
              <a:lnSpc>
                <a:spcPct val="90000"/>
              </a:lnSpc>
              <a:spcBef>
                <a:spcPct val="0"/>
              </a:spcBef>
              <a:spcAft>
                <a:spcPts val="40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a:ea typeface="+mn-ea"/>
                <a:cs typeface="Segoe UI" pitchFamily="34" charset="0"/>
              </a:rPr>
              <a:t>Intelligent virtual agents</a:t>
            </a:r>
          </a:p>
        </p:txBody>
      </p:sp>
      <p:sp>
        <p:nvSpPr>
          <p:cNvPr id="13" name="Rectangle 12">
            <a:extLst>
              <a:ext uri="{FF2B5EF4-FFF2-40B4-BE49-F238E27FC236}">
                <a16:creationId xmlns:a16="http://schemas.microsoft.com/office/drawing/2014/main" id="{4C4EF3FA-4914-44C5-9C9A-6BC5802BB128}"/>
              </a:ext>
            </a:extLst>
          </p:cNvPr>
          <p:cNvSpPr/>
          <p:nvPr/>
        </p:nvSpPr>
        <p:spPr bwMode="auto">
          <a:xfrm>
            <a:off x="1515203" y="5723951"/>
            <a:ext cx="2655125" cy="2172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Data connectors</a:t>
            </a:r>
          </a:p>
        </p:txBody>
      </p:sp>
      <p:sp>
        <p:nvSpPr>
          <p:cNvPr id="14" name="Rectangle 13">
            <a:extLst>
              <a:ext uri="{FF2B5EF4-FFF2-40B4-BE49-F238E27FC236}">
                <a16:creationId xmlns:a16="http://schemas.microsoft.com/office/drawing/2014/main" id="{A6BEC783-3542-43FF-A081-C1DFF0A33ECB}"/>
              </a:ext>
            </a:extLst>
          </p:cNvPr>
          <p:cNvSpPr/>
          <p:nvPr/>
        </p:nvSpPr>
        <p:spPr bwMode="auto">
          <a:xfrm>
            <a:off x="7014443" y="5736351"/>
            <a:ext cx="1389111" cy="1967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AI Builder</a:t>
            </a:r>
          </a:p>
        </p:txBody>
      </p:sp>
      <p:grpSp>
        <p:nvGrpSpPr>
          <p:cNvPr id="2" name="Group 1">
            <a:extLst>
              <a:ext uri="{FF2B5EF4-FFF2-40B4-BE49-F238E27FC236}">
                <a16:creationId xmlns:a16="http://schemas.microsoft.com/office/drawing/2014/main" id="{14162057-673B-4E6E-9963-CD73D4915EA6}"/>
              </a:ext>
            </a:extLst>
          </p:cNvPr>
          <p:cNvGrpSpPr/>
          <p:nvPr/>
        </p:nvGrpSpPr>
        <p:grpSpPr>
          <a:xfrm>
            <a:off x="952220" y="5650929"/>
            <a:ext cx="367613" cy="367613"/>
            <a:chOff x="1688084" y="5279113"/>
            <a:chExt cx="367665" cy="367665"/>
          </a:xfrm>
        </p:grpSpPr>
        <p:sp>
          <p:nvSpPr>
            <p:cNvPr id="36" name="Freeform 101">
              <a:extLst>
                <a:ext uri="{FF2B5EF4-FFF2-40B4-BE49-F238E27FC236}">
                  <a16:creationId xmlns:a16="http://schemas.microsoft.com/office/drawing/2014/main" id="{3A60239D-ADE6-4674-A648-2AF7AD92A762}"/>
                </a:ext>
              </a:extLst>
            </p:cNvPr>
            <p:cNvSpPr>
              <a:spLocks/>
            </p:cNvSpPr>
            <p:nvPr/>
          </p:nvSpPr>
          <p:spPr bwMode="auto">
            <a:xfrm>
              <a:off x="1918588" y="5509618"/>
              <a:ext cx="137160" cy="137160"/>
            </a:xfrm>
            <a:custGeom>
              <a:avLst/>
              <a:gdLst>
                <a:gd name="T0" fmla="*/ 0 w 105"/>
                <a:gd name="T1" fmla="*/ 105 h 106"/>
                <a:gd name="T2" fmla="*/ 0 w 105"/>
                <a:gd name="T3" fmla="*/ 105 h 106"/>
                <a:gd name="T4" fmla="*/ 105 w 105"/>
                <a:gd name="T5" fmla="*/ 106 h 106"/>
                <a:gd name="T6" fmla="*/ 105 w 105"/>
                <a:gd name="T7" fmla="*/ 0 h 106"/>
                <a:gd name="T8" fmla="*/ 78 w 105"/>
                <a:gd name="T9" fmla="*/ 0 h 106"/>
                <a:gd name="T10" fmla="*/ 79 w 105"/>
                <a:gd name="T11" fmla="*/ 60 h 106"/>
                <a:gd name="T12" fmla="*/ 20 w 105"/>
                <a:gd name="T13" fmla="*/ 2 h 106"/>
                <a:gd name="T14" fmla="*/ 1 w 105"/>
                <a:gd name="T15" fmla="*/ 21 h 106"/>
                <a:gd name="T16" fmla="*/ 60 w 105"/>
                <a:gd name="T17" fmla="*/ 79 h 106"/>
                <a:gd name="T18" fmla="*/ 0 w 105"/>
                <a:gd name="T19" fmla="*/ 79 h 106"/>
                <a:gd name="T20" fmla="*/ 0 w 105"/>
                <a:gd name="T21" fmla="*/ 10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06">
                  <a:moveTo>
                    <a:pt x="0" y="105"/>
                  </a:moveTo>
                  <a:lnTo>
                    <a:pt x="0" y="105"/>
                  </a:lnTo>
                  <a:lnTo>
                    <a:pt x="105" y="106"/>
                  </a:lnTo>
                  <a:lnTo>
                    <a:pt x="105" y="0"/>
                  </a:lnTo>
                  <a:lnTo>
                    <a:pt x="78" y="0"/>
                  </a:lnTo>
                  <a:lnTo>
                    <a:pt x="79" y="60"/>
                  </a:lnTo>
                  <a:lnTo>
                    <a:pt x="20" y="2"/>
                  </a:lnTo>
                  <a:lnTo>
                    <a:pt x="1" y="21"/>
                  </a:lnTo>
                  <a:lnTo>
                    <a:pt x="60" y="79"/>
                  </a:lnTo>
                  <a:lnTo>
                    <a:pt x="0" y="79"/>
                  </a:lnTo>
                  <a:lnTo>
                    <a:pt x="0" y="105"/>
                  </a:lnTo>
                  <a:close/>
                </a:path>
              </a:pathLst>
            </a:custGeom>
            <a:solidFill>
              <a:srgbClr val="B568B5"/>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7" name="Freeform 102">
              <a:extLst>
                <a:ext uri="{FF2B5EF4-FFF2-40B4-BE49-F238E27FC236}">
                  <a16:creationId xmlns:a16="http://schemas.microsoft.com/office/drawing/2014/main" id="{98FE143F-B23F-49FA-B3EB-970AE1B1AAEE}"/>
                </a:ext>
              </a:extLst>
            </p:cNvPr>
            <p:cNvSpPr>
              <a:spLocks/>
            </p:cNvSpPr>
            <p:nvPr/>
          </p:nvSpPr>
          <p:spPr bwMode="auto">
            <a:xfrm>
              <a:off x="1692846" y="5504856"/>
              <a:ext cx="137160" cy="137160"/>
            </a:xfrm>
            <a:custGeom>
              <a:avLst/>
              <a:gdLst>
                <a:gd name="T0" fmla="*/ 84 w 106"/>
                <a:gd name="T1" fmla="*/ 3 h 106"/>
                <a:gd name="T2" fmla="*/ 84 w 106"/>
                <a:gd name="T3" fmla="*/ 3 h 106"/>
                <a:gd name="T4" fmla="*/ 27 w 106"/>
                <a:gd name="T5" fmla="*/ 60 h 106"/>
                <a:gd name="T6" fmla="*/ 27 w 106"/>
                <a:gd name="T7" fmla="*/ 0 h 106"/>
                <a:gd name="T8" fmla="*/ 0 w 106"/>
                <a:gd name="T9" fmla="*/ 0 h 106"/>
                <a:gd name="T10" fmla="*/ 0 w 106"/>
                <a:gd name="T11" fmla="*/ 106 h 106"/>
                <a:gd name="T12" fmla="*/ 106 w 106"/>
                <a:gd name="T13" fmla="*/ 106 h 106"/>
                <a:gd name="T14" fmla="*/ 106 w 106"/>
                <a:gd name="T15" fmla="*/ 79 h 106"/>
                <a:gd name="T16" fmla="*/ 46 w 106"/>
                <a:gd name="T17" fmla="*/ 79 h 106"/>
                <a:gd name="T18" fmla="*/ 101 w 106"/>
                <a:gd name="T19" fmla="*/ 24 h 106"/>
                <a:gd name="T20" fmla="*/ 82 w 106"/>
                <a:gd name="T21" fmla="*/ 5 h 106"/>
                <a:gd name="T22" fmla="*/ 84 w 106"/>
                <a:gd name="T23"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84" y="3"/>
                  </a:moveTo>
                  <a:lnTo>
                    <a:pt x="84" y="3"/>
                  </a:lnTo>
                  <a:lnTo>
                    <a:pt x="27" y="60"/>
                  </a:lnTo>
                  <a:lnTo>
                    <a:pt x="27" y="0"/>
                  </a:lnTo>
                  <a:lnTo>
                    <a:pt x="0" y="0"/>
                  </a:lnTo>
                  <a:lnTo>
                    <a:pt x="0" y="106"/>
                  </a:lnTo>
                  <a:lnTo>
                    <a:pt x="106" y="106"/>
                  </a:lnTo>
                  <a:lnTo>
                    <a:pt x="106" y="79"/>
                  </a:lnTo>
                  <a:lnTo>
                    <a:pt x="46" y="79"/>
                  </a:lnTo>
                  <a:lnTo>
                    <a:pt x="101" y="24"/>
                  </a:lnTo>
                  <a:lnTo>
                    <a:pt x="82" y="5"/>
                  </a:lnTo>
                  <a:lnTo>
                    <a:pt x="84" y="3"/>
                  </a:lnTo>
                  <a:close/>
                </a:path>
              </a:pathLst>
            </a:custGeom>
            <a:solidFill>
              <a:srgbClr val="B568B5"/>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8" name="Freeform 103">
              <a:extLst>
                <a:ext uri="{FF2B5EF4-FFF2-40B4-BE49-F238E27FC236}">
                  <a16:creationId xmlns:a16="http://schemas.microsoft.com/office/drawing/2014/main" id="{31A9087C-6899-4A7F-B31F-978F475BFC30}"/>
                </a:ext>
              </a:extLst>
            </p:cNvPr>
            <p:cNvSpPr>
              <a:spLocks/>
            </p:cNvSpPr>
            <p:nvPr/>
          </p:nvSpPr>
          <p:spPr bwMode="auto">
            <a:xfrm>
              <a:off x="1688084" y="5279113"/>
              <a:ext cx="137160" cy="137160"/>
            </a:xfrm>
            <a:custGeom>
              <a:avLst/>
              <a:gdLst>
                <a:gd name="T0" fmla="*/ 27 w 106"/>
                <a:gd name="T1" fmla="*/ 45 h 106"/>
                <a:gd name="T2" fmla="*/ 27 w 106"/>
                <a:gd name="T3" fmla="*/ 45 h 106"/>
                <a:gd name="T4" fmla="*/ 85 w 106"/>
                <a:gd name="T5" fmla="*/ 103 h 106"/>
                <a:gd name="T6" fmla="*/ 104 w 106"/>
                <a:gd name="T7" fmla="*/ 85 h 106"/>
                <a:gd name="T8" fmla="*/ 46 w 106"/>
                <a:gd name="T9" fmla="*/ 26 h 106"/>
                <a:gd name="T10" fmla="*/ 106 w 106"/>
                <a:gd name="T11" fmla="*/ 27 h 106"/>
                <a:gd name="T12" fmla="*/ 106 w 106"/>
                <a:gd name="T13" fmla="*/ 0 h 106"/>
                <a:gd name="T14" fmla="*/ 0 w 106"/>
                <a:gd name="T15" fmla="*/ 0 h 106"/>
                <a:gd name="T16" fmla="*/ 0 w 106"/>
                <a:gd name="T17" fmla="*/ 106 h 106"/>
                <a:gd name="T18" fmla="*/ 27 w 106"/>
                <a:gd name="T19" fmla="*/ 106 h 106"/>
                <a:gd name="T20" fmla="*/ 27 w 106"/>
                <a:gd name="T21"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6">
                  <a:moveTo>
                    <a:pt x="27" y="45"/>
                  </a:moveTo>
                  <a:lnTo>
                    <a:pt x="27" y="45"/>
                  </a:lnTo>
                  <a:lnTo>
                    <a:pt x="85" y="103"/>
                  </a:lnTo>
                  <a:lnTo>
                    <a:pt x="104" y="85"/>
                  </a:lnTo>
                  <a:lnTo>
                    <a:pt x="46" y="26"/>
                  </a:lnTo>
                  <a:lnTo>
                    <a:pt x="106" y="27"/>
                  </a:lnTo>
                  <a:lnTo>
                    <a:pt x="106" y="0"/>
                  </a:lnTo>
                  <a:lnTo>
                    <a:pt x="0" y="0"/>
                  </a:lnTo>
                  <a:lnTo>
                    <a:pt x="0" y="106"/>
                  </a:lnTo>
                  <a:lnTo>
                    <a:pt x="27" y="106"/>
                  </a:lnTo>
                  <a:lnTo>
                    <a:pt x="27" y="45"/>
                  </a:lnTo>
                  <a:close/>
                </a:path>
              </a:pathLst>
            </a:custGeom>
            <a:solidFill>
              <a:srgbClr val="B568B5"/>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9" name="Freeform 104">
              <a:extLst>
                <a:ext uri="{FF2B5EF4-FFF2-40B4-BE49-F238E27FC236}">
                  <a16:creationId xmlns:a16="http://schemas.microsoft.com/office/drawing/2014/main" id="{240EF544-CA00-47AD-B73B-AED751662FAF}"/>
                </a:ext>
              </a:extLst>
            </p:cNvPr>
            <p:cNvSpPr>
              <a:spLocks/>
            </p:cNvSpPr>
            <p:nvPr/>
          </p:nvSpPr>
          <p:spPr bwMode="auto">
            <a:xfrm>
              <a:off x="1796669" y="5279113"/>
              <a:ext cx="259080" cy="257175"/>
            </a:xfrm>
            <a:custGeom>
              <a:avLst/>
              <a:gdLst>
                <a:gd name="T0" fmla="*/ 0 w 199"/>
                <a:gd name="T1" fmla="*/ 180 h 198"/>
                <a:gd name="T2" fmla="*/ 0 w 199"/>
                <a:gd name="T3" fmla="*/ 180 h 198"/>
                <a:gd name="T4" fmla="*/ 1 w 199"/>
                <a:gd name="T5" fmla="*/ 179 h 198"/>
                <a:gd name="T6" fmla="*/ 20 w 199"/>
                <a:gd name="T7" fmla="*/ 198 h 198"/>
                <a:gd name="T8" fmla="*/ 173 w 199"/>
                <a:gd name="T9" fmla="*/ 45 h 198"/>
                <a:gd name="T10" fmla="*/ 172 w 199"/>
                <a:gd name="T11" fmla="*/ 106 h 198"/>
                <a:gd name="T12" fmla="*/ 199 w 199"/>
                <a:gd name="T13" fmla="*/ 106 h 198"/>
                <a:gd name="T14" fmla="*/ 199 w 199"/>
                <a:gd name="T15" fmla="*/ 0 h 198"/>
                <a:gd name="T16" fmla="*/ 94 w 199"/>
                <a:gd name="T17" fmla="*/ 0 h 198"/>
                <a:gd name="T18" fmla="*/ 94 w 199"/>
                <a:gd name="T19" fmla="*/ 26 h 198"/>
                <a:gd name="T20" fmla="*/ 154 w 199"/>
                <a:gd name="T21" fmla="*/ 26 h 198"/>
                <a:gd name="T22" fmla="*/ 0 w 199"/>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198">
                  <a:moveTo>
                    <a:pt x="0" y="180"/>
                  </a:moveTo>
                  <a:lnTo>
                    <a:pt x="0" y="180"/>
                  </a:lnTo>
                  <a:lnTo>
                    <a:pt x="1" y="179"/>
                  </a:lnTo>
                  <a:lnTo>
                    <a:pt x="20" y="198"/>
                  </a:lnTo>
                  <a:lnTo>
                    <a:pt x="173" y="45"/>
                  </a:lnTo>
                  <a:lnTo>
                    <a:pt x="172" y="106"/>
                  </a:lnTo>
                  <a:lnTo>
                    <a:pt x="199" y="106"/>
                  </a:lnTo>
                  <a:lnTo>
                    <a:pt x="199" y="0"/>
                  </a:lnTo>
                  <a:lnTo>
                    <a:pt x="94" y="0"/>
                  </a:lnTo>
                  <a:lnTo>
                    <a:pt x="94" y="26"/>
                  </a:lnTo>
                  <a:lnTo>
                    <a:pt x="154" y="26"/>
                  </a:lnTo>
                  <a:lnTo>
                    <a:pt x="0" y="180"/>
                  </a:lnTo>
                  <a:close/>
                </a:path>
              </a:pathLst>
            </a:custGeom>
            <a:solidFill>
              <a:srgbClr val="742775"/>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E1122B36-E005-41B3-ACD8-B6B60A3DDDE2}"/>
              </a:ext>
              <a:ext uri="{C183D7F6-B498-43B3-948B-1728B52AA6E4}">
                <adec:decorative xmlns:adec="http://schemas.microsoft.com/office/drawing/2017/decorative" val="1"/>
              </a:ext>
            </a:extLst>
          </p:cNvPr>
          <p:cNvGrpSpPr/>
          <p:nvPr/>
        </p:nvGrpSpPr>
        <p:grpSpPr>
          <a:xfrm>
            <a:off x="6346844" y="5627557"/>
            <a:ext cx="526578" cy="414356"/>
            <a:chOff x="5015019" y="5255738"/>
            <a:chExt cx="526653" cy="414415"/>
          </a:xfrm>
          <a:solidFill>
            <a:srgbClr val="0070C0"/>
          </a:solidFill>
        </p:grpSpPr>
        <p:sp>
          <p:nvSpPr>
            <p:cNvPr id="50" name="Freeform 47">
              <a:extLst>
                <a:ext uri="{FF2B5EF4-FFF2-40B4-BE49-F238E27FC236}">
                  <a16:creationId xmlns:a16="http://schemas.microsoft.com/office/drawing/2014/main" id="{E30F712D-A006-493E-9703-EEECDAAC2CE7}"/>
                </a:ext>
              </a:extLst>
            </p:cNvPr>
            <p:cNvSpPr>
              <a:spLocks noEditPoints="1"/>
            </p:cNvSpPr>
            <p:nvPr/>
          </p:nvSpPr>
          <p:spPr bwMode="auto">
            <a:xfrm>
              <a:off x="5332738" y="5255738"/>
              <a:ext cx="208934" cy="208934"/>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CB40861D-2EC1-4AB4-AC5D-2D2A3D389C94}"/>
                </a:ext>
              </a:extLst>
            </p:cNvPr>
            <p:cNvGrpSpPr/>
            <p:nvPr/>
          </p:nvGrpSpPr>
          <p:grpSpPr>
            <a:xfrm>
              <a:off x="5015019" y="5316173"/>
              <a:ext cx="341893" cy="353980"/>
              <a:chOff x="5015019" y="5316173"/>
              <a:chExt cx="341893" cy="353980"/>
            </a:xfrm>
            <a:grpFill/>
          </p:grpSpPr>
          <p:grpSp>
            <p:nvGrpSpPr>
              <p:cNvPr id="54" name="Group 53">
                <a:extLst>
                  <a:ext uri="{FF2B5EF4-FFF2-40B4-BE49-F238E27FC236}">
                    <a16:creationId xmlns:a16="http://schemas.microsoft.com/office/drawing/2014/main" id="{40D3C0D1-B676-4575-884C-ECCA967BFE58}"/>
                  </a:ext>
                </a:extLst>
              </p:cNvPr>
              <p:cNvGrpSpPr/>
              <p:nvPr/>
            </p:nvGrpSpPr>
            <p:grpSpPr>
              <a:xfrm>
                <a:off x="5015019" y="5316173"/>
                <a:ext cx="341892" cy="353980"/>
                <a:chOff x="5015020" y="5316173"/>
                <a:chExt cx="341892" cy="353980"/>
              </a:xfrm>
              <a:grpFill/>
            </p:grpSpPr>
            <p:sp>
              <p:nvSpPr>
                <p:cNvPr id="51" name="Freeform 48">
                  <a:extLst>
                    <a:ext uri="{FF2B5EF4-FFF2-40B4-BE49-F238E27FC236}">
                      <a16:creationId xmlns:a16="http://schemas.microsoft.com/office/drawing/2014/main" id="{93A715DF-939E-4D94-9079-2945A9FD51BE}"/>
                    </a:ext>
                  </a:extLst>
                </p:cNvPr>
                <p:cNvSpPr>
                  <a:spLocks/>
                </p:cNvSpPr>
                <p:nvPr/>
              </p:nvSpPr>
              <p:spPr bwMode="auto">
                <a:xfrm>
                  <a:off x="5015020" y="5316173"/>
                  <a:ext cx="167492" cy="35398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49">
                  <a:extLst>
                    <a:ext uri="{FF2B5EF4-FFF2-40B4-BE49-F238E27FC236}">
                      <a16:creationId xmlns:a16="http://schemas.microsoft.com/office/drawing/2014/main" id="{8860A8C8-70D8-441C-84E2-7000FA415C47}"/>
                    </a:ext>
                  </a:extLst>
                </p:cNvPr>
                <p:cNvSpPr>
                  <a:spLocks/>
                </p:cNvSpPr>
                <p:nvPr/>
              </p:nvSpPr>
              <p:spPr bwMode="auto">
                <a:xfrm>
                  <a:off x="5189420" y="5316173"/>
                  <a:ext cx="167492" cy="35398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BBFF42F-3C4E-4CD9-9901-DED5572265DB}"/>
                  </a:ext>
                </a:extLst>
              </p:cNvPr>
              <p:cNvGrpSpPr/>
              <p:nvPr/>
            </p:nvGrpSpPr>
            <p:grpSpPr>
              <a:xfrm>
                <a:off x="5015019" y="5366248"/>
                <a:ext cx="341893" cy="252103"/>
                <a:chOff x="4869880" y="5366248"/>
                <a:chExt cx="341893" cy="252103"/>
              </a:xfrm>
              <a:grpFill/>
            </p:grpSpPr>
            <p:sp>
              <p:nvSpPr>
                <p:cNvPr id="26" name="Freeform 50">
                  <a:extLst>
                    <a:ext uri="{FF2B5EF4-FFF2-40B4-BE49-F238E27FC236}">
                      <a16:creationId xmlns:a16="http://schemas.microsoft.com/office/drawing/2014/main" id="{3EE9E308-74BD-4BAD-B781-F8DF1B31FC2D}"/>
                    </a:ext>
                  </a:extLst>
                </p:cNvPr>
                <p:cNvSpPr>
                  <a:spLocks/>
                </p:cNvSpPr>
                <p:nvPr/>
              </p:nvSpPr>
              <p:spPr bwMode="auto">
                <a:xfrm>
                  <a:off x="4916502" y="5421504"/>
                  <a:ext cx="46622" cy="34535"/>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Freeform 51">
                  <a:extLst>
                    <a:ext uri="{FF2B5EF4-FFF2-40B4-BE49-F238E27FC236}">
                      <a16:creationId xmlns:a16="http://schemas.microsoft.com/office/drawing/2014/main" id="{7FC1C59D-25C0-47D9-8D29-7AA7CB5C4418}"/>
                    </a:ext>
                  </a:extLst>
                </p:cNvPr>
                <p:cNvSpPr>
                  <a:spLocks/>
                </p:cNvSpPr>
                <p:nvPr/>
              </p:nvSpPr>
              <p:spPr bwMode="auto">
                <a:xfrm>
                  <a:off x="4916502" y="5538922"/>
                  <a:ext cx="46622" cy="34535"/>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52">
                  <a:extLst>
                    <a:ext uri="{FF2B5EF4-FFF2-40B4-BE49-F238E27FC236}">
                      <a16:creationId xmlns:a16="http://schemas.microsoft.com/office/drawing/2014/main" id="{142A686D-A37E-4530-A195-7FCE3DA1F336}"/>
                    </a:ext>
                  </a:extLst>
                </p:cNvPr>
                <p:cNvSpPr>
                  <a:spLocks/>
                </p:cNvSpPr>
                <p:nvPr/>
              </p:nvSpPr>
              <p:spPr bwMode="auto">
                <a:xfrm>
                  <a:off x="4869880" y="5483666"/>
                  <a:ext cx="58709" cy="24174"/>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53">
                  <a:extLst>
                    <a:ext uri="{FF2B5EF4-FFF2-40B4-BE49-F238E27FC236}">
                      <a16:creationId xmlns:a16="http://schemas.microsoft.com/office/drawing/2014/main" id="{02319E1C-8FD2-479E-8BE3-5AE2B13335B8}"/>
                    </a:ext>
                  </a:extLst>
                </p:cNvPr>
                <p:cNvSpPr>
                  <a:spLocks/>
                </p:cNvSpPr>
                <p:nvPr/>
              </p:nvSpPr>
              <p:spPr bwMode="auto">
                <a:xfrm>
                  <a:off x="4997658" y="5483666"/>
                  <a:ext cx="39715" cy="24174"/>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54">
                  <a:extLst>
                    <a:ext uri="{FF2B5EF4-FFF2-40B4-BE49-F238E27FC236}">
                      <a16:creationId xmlns:a16="http://schemas.microsoft.com/office/drawing/2014/main" id="{2EAF8E83-922E-4C3F-821F-CA462D05308D}"/>
                    </a:ext>
                  </a:extLst>
                </p:cNvPr>
                <p:cNvSpPr>
                  <a:spLocks/>
                </p:cNvSpPr>
                <p:nvPr/>
              </p:nvSpPr>
              <p:spPr bwMode="auto">
                <a:xfrm>
                  <a:off x="5118529" y="5421504"/>
                  <a:ext cx="46622" cy="34535"/>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55">
                  <a:extLst>
                    <a:ext uri="{FF2B5EF4-FFF2-40B4-BE49-F238E27FC236}">
                      <a16:creationId xmlns:a16="http://schemas.microsoft.com/office/drawing/2014/main" id="{A669E640-3FEE-41A3-B0DA-3541FD392881}"/>
                    </a:ext>
                  </a:extLst>
                </p:cNvPr>
                <p:cNvSpPr>
                  <a:spLocks/>
                </p:cNvSpPr>
                <p:nvPr/>
              </p:nvSpPr>
              <p:spPr bwMode="auto">
                <a:xfrm>
                  <a:off x="5118529" y="5538922"/>
                  <a:ext cx="46622" cy="34535"/>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56">
                  <a:extLst>
                    <a:ext uri="{FF2B5EF4-FFF2-40B4-BE49-F238E27FC236}">
                      <a16:creationId xmlns:a16="http://schemas.microsoft.com/office/drawing/2014/main" id="{63A1A351-8C1D-4360-8C6F-CDA9FE052510}"/>
                    </a:ext>
                  </a:extLst>
                </p:cNvPr>
                <p:cNvSpPr>
                  <a:spLocks/>
                </p:cNvSpPr>
                <p:nvPr/>
              </p:nvSpPr>
              <p:spPr bwMode="auto">
                <a:xfrm>
                  <a:off x="5153064" y="5483666"/>
                  <a:ext cx="58709" cy="24174"/>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57">
                  <a:extLst>
                    <a:ext uri="{FF2B5EF4-FFF2-40B4-BE49-F238E27FC236}">
                      <a16:creationId xmlns:a16="http://schemas.microsoft.com/office/drawing/2014/main" id="{2D3D1025-7529-4DE0-B95C-EA07B2BA5D5B}"/>
                    </a:ext>
                  </a:extLst>
                </p:cNvPr>
                <p:cNvSpPr>
                  <a:spLocks/>
                </p:cNvSpPr>
                <p:nvPr/>
              </p:nvSpPr>
              <p:spPr bwMode="auto">
                <a:xfrm>
                  <a:off x="5044280" y="5483666"/>
                  <a:ext cx="39715" cy="24174"/>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58">
                  <a:extLst>
                    <a:ext uri="{FF2B5EF4-FFF2-40B4-BE49-F238E27FC236}">
                      <a16:creationId xmlns:a16="http://schemas.microsoft.com/office/drawing/2014/main" id="{724773E3-A718-41F7-A83B-D38D5710BC75}"/>
                    </a:ext>
                  </a:extLst>
                </p:cNvPr>
                <p:cNvSpPr>
                  <a:spLocks/>
                </p:cNvSpPr>
                <p:nvPr/>
              </p:nvSpPr>
              <p:spPr bwMode="auto">
                <a:xfrm>
                  <a:off x="4971757" y="5366248"/>
                  <a:ext cx="41441" cy="252103"/>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59">
                  <a:extLst>
                    <a:ext uri="{FF2B5EF4-FFF2-40B4-BE49-F238E27FC236}">
                      <a16:creationId xmlns:a16="http://schemas.microsoft.com/office/drawing/2014/main" id="{0E54FDFB-5706-4976-84B1-222DA58D3A00}"/>
                    </a:ext>
                  </a:extLst>
                </p:cNvPr>
                <p:cNvSpPr>
                  <a:spLocks/>
                </p:cNvSpPr>
                <p:nvPr/>
              </p:nvSpPr>
              <p:spPr bwMode="auto">
                <a:xfrm>
                  <a:off x="5070181" y="5366248"/>
                  <a:ext cx="39715" cy="252103"/>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18" name="Rectangle 17">
            <a:extLst>
              <a:ext uri="{FF2B5EF4-FFF2-40B4-BE49-F238E27FC236}">
                <a16:creationId xmlns:a16="http://schemas.microsoft.com/office/drawing/2014/main" id="{8DDF3CE6-5014-4735-A27B-50234E9A22DA}"/>
              </a:ext>
            </a:extLst>
          </p:cNvPr>
          <p:cNvSpPr/>
          <p:nvPr/>
        </p:nvSpPr>
        <p:spPr bwMode="auto">
          <a:xfrm>
            <a:off x="9713274" y="5723951"/>
            <a:ext cx="2194249" cy="2172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Microsoft Dataverse</a:t>
            </a:r>
          </a:p>
        </p:txBody>
      </p:sp>
      <p:pic>
        <p:nvPicPr>
          <p:cNvPr id="41" name="Picture 40">
            <a:extLst>
              <a:ext uri="{FF2B5EF4-FFF2-40B4-BE49-F238E27FC236}">
                <a16:creationId xmlns:a16="http://schemas.microsoft.com/office/drawing/2014/main" id="{65733420-664B-4323-AB5F-3916BDBE20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7263" y="2606580"/>
            <a:ext cx="758845" cy="75884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4AC9F7B-F823-469B-9743-35E6FC65B3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844" y="2671512"/>
            <a:ext cx="786350" cy="7863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02DEE383-7696-409A-A922-E03549676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9032" y="2685272"/>
            <a:ext cx="776852" cy="7768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F44C598E-AEB3-432E-A1B6-918F0266DC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2120" y="2569898"/>
            <a:ext cx="758079" cy="758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D88B08-B114-4013-BBDB-74330FA83F0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1360" y="2381907"/>
            <a:ext cx="1080217" cy="10802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10;&#10;Description automatically generated with medium confidence">
            <a:extLst>
              <a:ext uri="{FF2B5EF4-FFF2-40B4-BE49-F238E27FC236}">
                <a16:creationId xmlns:a16="http://schemas.microsoft.com/office/drawing/2014/main" id="{D3623843-18D8-4EA9-932E-14A7049318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08235" y="5535911"/>
            <a:ext cx="616292" cy="616292"/>
          </a:xfrm>
          <a:prstGeom prst="rect">
            <a:avLst/>
          </a:prstGeom>
        </p:spPr>
      </p:pic>
      <p:sp>
        <p:nvSpPr>
          <p:cNvPr id="57" name="Rectangle 56">
            <a:extLst>
              <a:ext uri="{FF2B5EF4-FFF2-40B4-BE49-F238E27FC236}">
                <a16:creationId xmlns:a16="http://schemas.microsoft.com/office/drawing/2014/main" id="{4F7FA279-F673-4013-8196-A922CC40FBA2}"/>
              </a:ext>
            </a:extLst>
          </p:cNvPr>
          <p:cNvSpPr/>
          <p:nvPr/>
        </p:nvSpPr>
        <p:spPr bwMode="auto">
          <a:xfrm>
            <a:off x="4392347" y="5639140"/>
            <a:ext cx="1862358" cy="5378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ts val="392"/>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Management </a:t>
            </a:r>
          </a:p>
          <a:p>
            <a:pPr marL="0" marR="0" lvl="0" indent="0" algn="ctr" defTabSz="913751" rtl="0" eaLnBrk="1" fontAlgn="base" latinLnBrk="0" hangingPunct="1">
              <a:lnSpc>
                <a:spcPct val="100000"/>
              </a:lnSpc>
              <a:spcBef>
                <a:spcPct val="0"/>
              </a:spcBef>
              <a:spcAft>
                <a:spcPts val="392"/>
              </a:spcAft>
              <a:buClrTx/>
              <a:buSzTx/>
              <a:buFontTx/>
              <a:buNone/>
              <a:tabLst/>
              <a:defRPr/>
            </a:pPr>
            <a:r>
              <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rPr>
              <a:t>tools </a:t>
            </a:r>
          </a:p>
          <a:p>
            <a:pPr marL="0" marR="0" lvl="0" indent="0" algn="ctr" defTabSz="913751" rtl="0" eaLnBrk="1" fontAlgn="base" latinLnBrk="0" hangingPunct="1">
              <a:lnSpc>
                <a:spcPct val="100000"/>
              </a:lnSpc>
              <a:spcBef>
                <a:spcPct val="0"/>
              </a:spcBef>
              <a:spcAft>
                <a:spcPts val="392"/>
              </a:spcAft>
              <a:buClrTx/>
              <a:buSzTx/>
              <a:buFontTx/>
              <a:buNone/>
              <a:tabLst/>
              <a:defRPr/>
            </a:pPr>
            <a:endParaRPr kumimoji="0" lang="en-US" sz="1568" b="1" i="0" u="none" strike="noStrike" kern="0" cap="none" spc="0" normalizeH="0" baseline="0" noProof="0" dirty="0">
              <a:ln>
                <a:noFill/>
              </a:ln>
              <a:solidFill>
                <a:srgbClr val="000000"/>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E9023F61-AAC2-4407-9B2B-FDB605B6305B}"/>
              </a:ext>
            </a:extLst>
          </p:cNvPr>
          <p:cNvSpPr txBox="1"/>
          <p:nvPr/>
        </p:nvSpPr>
        <p:spPr>
          <a:xfrm>
            <a:off x="711847" y="6049126"/>
            <a:ext cx="2499684" cy="480131"/>
          </a:xfrm>
          <a:prstGeom prst="rect">
            <a:avLst/>
          </a:prstGeom>
          <a:noFill/>
        </p:spPr>
        <p:txBody>
          <a:bodyPr wrap="square">
            <a:spAutoFit/>
          </a:bodyPr>
          <a:lstStyle/>
          <a:p>
            <a:pPr marL="406400" marR="0" lvl="0" indent="0" algn="ctr" defTabSz="932742" rtl="0" eaLnBrk="1" fontAlgn="auto" latinLnBrk="0" hangingPunct="1">
              <a:lnSpc>
                <a:spcPct val="90000"/>
              </a:lnSpc>
              <a:spcBef>
                <a:spcPts val="0"/>
              </a:spcBef>
              <a:spcAft>
                <a:spcPts val="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Add pre-built or </a:t>
            </a:r>
          </a:p>
          <a:p>
            <a:pPr marL="406400" marR="0" lvl="0" indent="0" algn="ctr" defTabSz="932742" rtl="0" eaLnBrk="1" fontAlgn="auto" latinLnBrk="0" hangingPunct="1">
              <a:lnSpc>
                <a:spcPct val="90000"/>
              </a:lnSpc>
              <a:spcBef>
                <a:spcPts val="0"/>
              </a:spcBef>
              <a:spcAft>
                <a:spcPts val="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custom connectors</a:t>
            </a:r>
          </a:p>
        </p:txBody>
      </p:sp>
      <p:sp>
        <p:nvSpPr>
          <p:cNvPr id="4" name="TextBox 3">
            <a:extLst>
              <a:ext uri="{FF2B5EF4-FFF2-40B4-BE49-F238E27FC236}">
                <a16:creationId xmlns:a16="http://schemas.microsoft.com/office/drawing/2014/main" id="{FEB50DC7-3D0F-4BE9-8A66-C6D361B07866}"/>
              </a:ext>
            </a:extLst>
          </p:cNvPr>
          <p:cNvSpPr txBox="1"/>
          <p:nvPr/>
        </p:nvSpPr>
        <p:spPr>
          <a:xfrm>
            <a:off x="6145767" y="5983185"/>
            <a:ext cx="2499684" cy="480131"/>
          </a:xfrm>
          <a:prstGeom prst="rect">
            <a:avLst/>
          </a:prstGeom>
          <a:noFill/>
        </p:spPr>
        <p:txBody>
          <a:bodyPr wrap="square">
            <a:spAutoFit/>
          </a:bodyPr>
          <a:lstStyle/>
          <a:p>
            <a:pPr marL="406400" marR="0" lvl="0" indent="0" algn="ctr" defTabSz="932742" rtl="0" eaLnBrk="1" fontAlgn="auto" latinLnBrk="0" hangingPunct="1">
              <a:lnSpc>
                <a:spcPct val="90000"/>
              </a:lnSpc>
              <a:spcBef>
                <a:spcPts val="0"/>
              </a:spcBef>
              <a:spcAft>
                <a:spcPts val="120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Predict outcomes with low-code AI. </a:t>
            </a:r>
          </a:p>
        </p:txBody>
      </p:sp>
      <p:sp>
        <p:nvSpPr>
          <p:cNvPr id="11" name="TextBox 10">
            <a:extLst>
              <a:ext uri="{FF2B5EF4-FFF2-40B4-BE49-F238E27FC236}">
                <a16:creationId xmlns:a16="http://schemas.microsoft.com/office/drawing/2014/main" id="{2FBEC8D4-F33F-49F2-8044-5D66B9A1B540}"/>
              </a:ext>
            </a:extLst>
          </p:cNvPr>
          <p:cNvSpPr txBox="1"/>
          <p:nvPr/>
        </p:nvSpPr>
        <p:spPr>
          <a:xfrm>
            <a:off x="9192513" y="6046380"/>
            <a:ext cx="2499684" cy="480131"/>
          </a:xfrm>
          <a:prstGeom prst="rect">
            <a:avLst/>
          </a:prstGeom>
          <a:noFill/>
        </p:spPr>
        <p:txBody>
          <a:bodyPr wrap="square">
            <a:spAutoFit/>
          </a:bodyPr>
          <a:lstStyle/>
          <a:p>
            <a:pPr marL="406400" marR="0" lvl="0" indent="0" algn="ctr" defTabSz="932742" rtl="0" eaLnBrk="1" fontAlgn="auto" latinLnBrk="0" hangingPunct="1">
              <a:lnSpc>
                <a:spcPct val="90000"/>
              </a:lnSpc>
              <a:spcBef>
                <a:spcPts val="0"/>
              </a:spcBef>
              <a:spcAft>
                <a:spcPts val="120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Unify and standardize your data. </a:t>
            </a:r>
          </a:p>
        </p:txBody>
      </p:sp>
      <p:sp>
        <p:nvSpPr>
          <p:cNvPr id="16" name="monitor_3" title="Icon of a monitor with a checkmark on the lower right corner">
            <a:extLst>
              <a:ext uri="{FF2B5EF4-FFF2-40B4-BE49-F238E27FC236}">
                <a16:creationId xmlns:a16="http://schemas.microsoft.com/office/drawing/2014/main" id="{61B9C737-BE4E-46E8-97FF-F27EA50CA887}"/>
              </a:ext>
            </a:extLst>
          </p:cNvPr>
          <p:cNvSpPr>
            <a:spLocks noChangeAspect="1" noEditPoints="1"/>
          </p:cNvSpPr>
          <p:nvPr/>
        </p:nvSpPr>
        <p:spPr bwMode="auto">
          <a:xfrm>
            <a:off x="4133375" y="5650929"/>
            <a:ext cx="394412" cy="410965"/>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9BA0FD4-3B20-47F5-B7FD-B974155A5A47}"/>
              </a:ext>
            </a:extLst>
          </p:cNvPr>
          <p:cNvSpPr txBox="1"/>
          <p:nvPr/>
        </p:nvSpPr>
        <p:spPr>
          <a:xfrm>
            <a:off x="3702338" y="6219898"/>
            <a:ext cx="2499684" cy="480131"/>
          </a:xfrm>
          <a:prstGeom prst="rect">
            <a:avLst/>
          </a:prstGeom>
          <a:noFill/>
        </p:spPr>
        <p:txBody>
          <a:bodyPr wrap="square">
            <a:spAutoFit/>
          </a:bodyPr>
          <a:lstStyle/>
          <a:p>
            <a:pPr marL="406400" marR="0" lvl="0" indent="0" algn="ctr" defTabSz="932742" rtl="0" eaLnBrk="1" fontAlgn="auto" latinLnBrk="0" hangingPunct="1">
              <a:lnSpc>
                <a:spcPct val="90000"/>
              </a:lnSpc>
              <a:spcBef>
                <a:spcPts val="0"/>
              </a:spcBef>
              <a:spcAft>
                <a:spcPts val="1200"/>
              </a:spcAft>
              <a:buClr>
                <a:srgbClr val="50E6FF"/>
              </a:buClr>
              <a:buSzPct val="125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Semilight"/>
                <a:sym typeface="Arial"/>
              </a:rPr>
              <a:t>Control access, security and governance. </a:t>
            </a:r>
          </a:p>
        </p:txBody>
      </p:sp>
    </p:spTree>
    <p:extLst>
      <p:ext uri="{BB962C8B-B14F-4D97-AF65-F5344CB8AC3E}">
        <p14:creationId xmlns:p14="http://schemas.microsoft.com/office/powerpoint/2010/main" val="33062014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861B889E-710E-4A0B-BA65-9E6B4A6B97CE}"/>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C7A950A3-3863-4194-B5D9-CEC0CAE0C0B1}"/>
              </a:ext>
              <a:ext uri="{C183D7F6-B498-43B3-948B-1728B52AA6E4}">
                <adec:decorative xmlns:adec="http://schemas.microsoft.com/office/drawing/2017/decorative" val="1"/>
              </a:ext>
            </a:extLst>
          </p:cNvPr>
          <p:cNvSpPr/>
          <p:nvPr/>
        </p:nvSpPr>
        <p:spPr bwMode="auto">
          <a:xfrm rot="5400000" flipH="1">
            <a:off x="7401437" y="-14517"/>
            <a:ext cx="4920345" cy="4920346"/>
          </a:xfrm>
          <a:custGeom>
            <a:avLst/>
            <a:gdLst>
              <a:gd name="connsiteX0" fmla="*/ 0 w 4310219"/>
              <a:gd name="connsiteY0" fmla="*/ 0 h 6166514"/>
              <a:gd name="connsiteX1" fmla="*/ 0 w 4310219"/>
              <a:gd name="connsiteY1" fmla="*/ 6166514 h 6166514"/>
              <a:gd name="connsiteX2" fmla="*/ 2453924 w 4310219"/>
              <a:gd name="connsiteY2" fmla="*/ 6166514 h 6166514"/>
              <a:gd name="connsiteX3" fmla="*/ 4310219 w 4310219"/>
              <a:gd name="connsiteY3" fmla="*/ 4310220 h 6166514"/>
              <a:gd name="connsiteX0" fmla="*/ 2453924 w 4310219"/>
              <a:gd name="connsiteY0" fmla="*/ 6166514 h 6197876"/>
              <a:gd name="connsiteX1" fmla="*/ 4310219 w 4310219"/>
              <a:gd name="connsiteY1" fmla="*/ 4310220 h 6197876"/>
              <a:gd name="connsiteX2" fmla="*/ 0 w 4310219"/>
              <a:gd name="connsiteY2" fmla="*/ 0 h 6197876"/>
              <a:gd name="connsiteX3" fmla="*/ 0 w 4310219"/>
              <a:gd name="connsiteY3" fmla="*/ 6166514 h 6197876"/>
              <a:gd name="connsiteX4" fmla="*/ 2485286 w 4310219"/>
              <a:gd name="connsiteY4" fmla="*/ 6197876 h 6197876"/>
              <a:gd name="connsiteX0" fmla="*/ 2453924 w 4310219"/>
              <a:gd name="connsiteY0" fmla="*/ 6166514 h 6166514"/>
              <a:gd name="connsiteX1" fmla="*/ 4310219 w 4310219"/>
              <a:gd name="connsiteY1" fmla="*/ 4310220 h 6166514"/>
              <a:gd name="connsiteX2" fmla="*/ 0 w 4310219"/>
              <a:gd name="connsiteY2" fmla="*/ 0 h 6166514"/>
              <a:gd name="connsiteX3" fmla="*/ 0 w 4310219"/>
              <a:gd name="connsiteY3" fmla="*/ 6166514 h 6166514"/>
              <a:gd name="connsiteX0" fmla="*/ 4310219 w 4310219"/>
              <a:gd name="connsiteY0" fmla="*/ 4310220 h 6166514"/>
              <a:gd name="connsiteX1" fmla="*/ 0 w 4310219"/>
              <a:gd name="connsiteY1" fmla="*/ 0 h 6166514"/>
              <a:gd name="connsiteX2" fmla="*/ 0 w 4310219"/>
              <a:gd name="connsiteY2" fmla="*/ 6166514 h 6166514"/>
              <a:gd name="connsiteX0" fmla="*/ 4310219 w 4310219"/>
              <a:gd name="connsiteY0" fmla="*/ 4310220 h 4310220"/>
              <a:gd name="connsiteX1" fmla="*/ 0 w 4310219"/>
              <a:gd name="connsiteY1" fmla="*/ 0 h 4310220"/>
            </a:gdLst>
            <a:ahLst/>
            <a:cxnLst>
              <a:cxn ang="0">
                <a:pos x="connsiteX0" y="connsiteY0"/>
              </a:cxn>
              <a:cxn ang="0">
                <a:pos x="connsiteX1" y="connsiteY1"/>
              </a:cxn>
            </a:cxnLst>
            <a:rect l="l" t="t" r="r" b="b"/>
            <a:pathLst>
              <a:path w="4310219" h="4310220">
                <a:moveTo>
                  <a:pt x="4310219" y="4310220"/>
                </a:moveTo>
                <a:lnTo>
                  <a:pt x="0" y="0"/>
                </a:lnTo>
              </a:path>
            </a:pathLst>
          </a:custGeom>
          <a:noFill/>
          <a:ln w="1270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187" name="Freeform: Shape 186">
            <a:extLst>
              <a:ext uri="{FF2B5EF4-FFF2-40B4-BE49-F238E27FC236}">
                <a16:creationId xmlns:a16="http://schemas.microsoft.com/office/drawing/2014/main" id="{FD4F1962-0371-46A2-87DB-3A99BCAED11C}"/>
              </a:ext>
              <a:ext uri="{C183D7F6-B498-43B3-948B-1728B52AA6E4}">
                <adec:decorative xmlns:adec="http://schemas.microsoft.com/office/drawing/2017/decorative" val="1"/>
              </a:ext>
            </a:extLst>
          </p:cNvPr>
          <p:cNvSpPr/>
          <p:nvPr/>
        </p:nvSpPr>
        <p:spPr bwMode="auto">
          <a:xfrm rot="5400000" flipH="1">
            <a:off x="2673531" y="-2666999"/>
            <a:ext cx="6857999" cy="12191998"/>
          </a:xfrm>
          <a:custGeom>
            <a:avLst/>
            <a:gdLst>
              <a:gd name="connsiteX0" fmla="*/ 6857999 w 6857999"/>
              <a:gd name="connsiteY0" fmla="*/ 12191998 h 12191998"/>
              <a:gd name="connsiteX1" fmla="*/ 6857999 w 6857999"/>
              <a:gd name="connsiteY1" fmla="*/ 4909395 h 12191998"/>
              <a:gd name="connsiteX2" fmla="*/ 1948605 w 6857999"/>
              <a:gd name="connsiteY2" fmla="*/ 0 h 12191998"/>
              <a:gd name="connsiteX3" fmla="*/ 0 w 6857999"/>
              <a:gd name="connsiteY3" fmla="*/ 0 h 12191998"/>
              <a:gd name="connsiteX4" fmla="*/ 0 w 6857999"/>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12191998">
                <a:moveTo>
                  <a:pt x="6857999" y="12191998"/>
                </a:moveTo>
                <a:lnTo>
                  <a:pt x="6857999" y="4909395"/>
                </a:lnTo>
                <a:lnTo>
                  <a:pt x="1948605" y="0"/>
                </a:lnTo>
                <a:lnTo>
                  <a:pt x="0" y="0"/>
                </a:lnTo>
                <a:lnTo>
                  <a:pt x="0" y="12191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78" name="Freeform: Shape 77">
            <a:extLst>
              <a:ext uri="{FF2B5EF4-FFF2-40B4-BE49-F238E27FC236}">
                <a16:creationId xmlns:a16="http://schemas.microsoft.com/office/drawing/2014/main" id="{F49CA39E-CE2D-4105-BE90-E77855A6D5DA}"/>
              </a:ext>
              <a:ext uri="{C183D7F6-B498-43B3-948B-1728B52AA6E4}">
                <adec:decorative xmlns:adec="http://schemas.microsoft.com/office/drawing/2017/decorative" val="1"/>
              </a:ext>
            </a:extLst>
          </p:cNvPr>
          <p:cNvSpPr/>
          <p:nvPr/>
        </p:nvSpPr>
        <p:spPr bwMode="auto">
          <a:xfrm rot="5400000" flipH="1">
            <a:off x="-491629" y="6386982"/>
            <a:ext cx="1887654"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654" h="904397">
                <a:moveTo>
                  <a:pt x="1887654" y="904397"/>
                </a:moveTo>
                <a:lnTo>
                  <a:pt x="925008" y="0"/>
                </a:lnTo>
                <a:lnTo>
                  <a:pt x="925008" y="904395"/>
                </a:lnTo>
                <a:lnTo>
                  <a:pt x="2" y="904395"/>
                </a:lnTo>
                <a:lnTo>
                  <a:pt x="0" y="90439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Title 6">
            <a:extLst>
              <a:ext uri="{FF2B5EF4-FFF2-40B4-BE49-F238E27FC236}">
                <a16:creationId xmlns:a16="http://schemas.microsoft.com/office/drawing/2014/main" id="{9D2B2BE9-A205-4D53-9A71-650BB0B4E273}"/>
              </a:ext>
            </a:extLst>
          </p:cNvPr>
          <p:cNvSpPr>
            <a:spLocks noGrp="1"/>
          </p:cNvSpPr>
          <p:nvPr>
            <p:ph type="title"/>
          </p:nvPr>
        </p:nvSpPr>
        <p:spPr>
          <a:xfrm>
            <a:off x="304800" y="792376"/>
            <a:ext cx="11908064" cy="578926"/>
          </a:xfrm>
        </p:spPr>
        <p:txBody>
          <a:bodyPr/>
          <a:lstStyle/>
          <a:p>
            <a:r>
              <a:rPr lang="en-IN" dirty="0"/>
              <a:t>Module 4: Learning objectives</a:t>
            </a:r>
          </a:p>
        </p:txBody>
      </p:sp>
      <p:grpSp>
        <p:nvGrpSpPr>
          <p:cNvPr id="33" name="Group 32" descr="A breadcrumb of Power Automate&#10;">
            <a:extLst>
              <a:ext uri="{FF2B5EF4-FFF2-40B4-BE49-F238E27FC236}">
                <a16:creationId xmlns:a16="http://schemas.microsoft.com/office/drawing/2014/main" id="{B17EC2A9-63FC-45D5-B0F4-03DB42CDCE5B}"/>
              </a:ext>
            </a:extLst>
          </p:cNvPr>
          <p:cNvGrpSpPr/>
          <p:nvPr/>
        </p:nvGrpSpPr>
        <p:grpSpPr>
          <a:xfrm>
            <a:off x="10813293" y="138519"/>
            <a:ext cx="1024061" cy="818743"/>
            <a:chOff x="10813293" y="138519"/>
            <a:chExt cx="1024061" cy="818743"/>
          </a:xfrm>
        </p:grpSpPr>
        <p:grpSp>
          <p:nvGrpSpPr>
            <p:cNvPr id="32" name="Group 31">
              <a:extLst>
                <a:ext uri="{FF2B5EF4-FFF2-40B4-BE49-F238E27FC236}">
                  <a16:creationId xmlns:a16="http://schemas.microsoft.com/office/drawing/2014/main" id="{4D43951E-E4C2-4228-9374-265F52116BE0}"/>
                </a:ext>
              </a:extLst>
            </p:cNvPr>
            <p:cNvGrpSpPr/>
            <p:nvPr/>
          </p:nvGrpSpPr>
          <p:grpSpPr>
            <a:xfrm>
              <a:off x="10813293" y="138519"/>
              <a:ext cx="1024061" cy="818743"/>
              <a:chOff x="10813293" y="138519"/>
              <a:chExt cx="1024061" cy="818743"/>
            </a:xfrm>
          </p:grpSpPr>
          <p:sp>
            <p:nvSpPr>
              <p:cNvPr id="92" name="Oval 91">
                <a:extLst>
                  <a:ext uri="{FF2B5EF4-FFF2-40B4-BE49-F238E27FC236}">
                    <a16:creationId xmlns:a16="http://schemas.microsoft.com/office/drawing/2014/main" id="{CC346822-EB90-4A3B-8F64-643F418DC207}"/>
                  </a:ext>
                  <a:ext uri="{C183D7F6-B498-43B3-948B-1728B52AA6E4}">
                    <adec:decorative xmlns:adec="http://schemas.microsoft.com/office/drawing/2017/decorative" val="1"/>
                  </a:ext>
                </a:extLst>
              </p:cNvPr>
              <p:cNvSpPr/>
              <p:nvPr/>
            </p:nvSpPr>
            <p:spPr bwMode="auto">
              <a:xfrm rot="17738030">
                <a:off x="1081329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61954224-206B-4C23-AE8F-01BEAD457738}"/>
                  </a:ext>
                  <a:ext uri="{C183D7F6-B498-43B3-948B-1728B52AA6E4}">
                    <adec:decorative xmlns:adec="http://schemas.microsoft.com/office/drawing/2017/decorative" val="1"/>
                  </a:ext>
                </a:extLst>
              </p:cNvPr>
              <p:cNvSpPr/>
              <p:nvPr/>
            </p:nvSpPr>
            <p:spPr bwMode="auto">
              <a:xfrm>
                <a:off x="10860028"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95" name="Freeform: Shape 94">
                <a:extLst>
                  <a:ext uri="{FF2B5EF4-FFF2-40B4-BE49-F238E27FC236}">
                    <a16:creationId xmlns:a16="http://schemas.microsoft.com/office/drawing/2014/main" id="{28950AD2-95A1-4042-8476-C2D8D85DB644}"/>
                  </a:ext>
                  <a:ext uri="{C183D7F6-B498-43B3-948B-1728B52AA6E4}">
                    <adec:decorative xmlns:adec="http://schemas.microsoft.com/office/drawing/2017/decorative" val="1"/>
                  </a:ext>
                </a:extLst>
              </p:cNvPr>
              <p:cNvSpPr/>
              <p:nvPr/>
            </p:nvSpPr>
            <p:spPr bwMode="auto">
              <a:xfrm rot="5592036">
                <a:off x="1148356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6" name="Rectangle 95" descr="Power&#10;Automate&#10;">
              <a:extLst>
                <a:ext uri="{FF2B5EF4-FFF2-40B4-BE49-F238E27FC236}">
                  <a16:creationId xmlns:a16="http://schemas.microsoft.com/office/drawing/2014/main" id="{08BD9316-D4C0-4C93-B40B-CFE5C6D52BBA}"/>
                </a:ext>
              </a:extLst>
            </p:cNvPr>
            <p:cNvSpPr/>
            <p:nvPr/>
          </p:nvSpPr>
          <p:spPr>
            <a:xfrm>
              <a:off x="10896208" y="373780"/>
              <a:ext cx="652913" cy="348220"/>
            </a:xfrm>
            <a:prstGeom prst="rect">
              <a:avLst/>
            </a:prstGeom>
          </p:spPr>
          <p:txBody>
            <a:bodyPr wrap="none" lIns="0" tIns="0" rIns="0" bIns="0" anchor="ctr">
              <a:noAutofit/>
            </a:bodyPr>
            <a:lstStyle/>
            <a:p>
              <a:pPr lvl="0" algn="ctr">
                <a:lnSpc>
                  <a:spcPct val="90000"/>
                </a:lnSpc>
              </a:pPr>
              <a:r>
                <a:rPr lang="en-US" sz="1000" dirty="0">
                  <a:solidFill>
                    <a:schemeClr val="bg1"/>
                  </a:solidFill>
                  <a:latin typeface="Segoe UI Semibold"/>
                  <a:ea typeface="Segoe UI" pitchFamily="34" charset="0"/>
                  <a:cs typeface="Segoe UI" pitchFamily="34" charset="0"/>
                </a:rPr>
                <a:t>Power</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Automate</a:t>
              </a:r>
            </a:p>
          </p:txBody>
        </p:sp>
        <p:pic>
          <p:nvPicPr>
            <p:cNvPr id="31" name="Picture 30" descr="Icon of power switch">
              <a:extLst>
                <a:ext uri="{FF2B5EF4-FFF2-40B4-BE49-F238E27FC236}">
                  <a16:creationId xmlns:a16="http://schemas.microsoft.com/office/drawing/2014/main" id="{8C4BDD6F-7080-481C-BD64-8664AB121F3D}"/>
                </a:ext>
              </a:extLst>
            </p:cNvPr>
            <p:cNvPicPr>
              <a:picLocks noChangeAspect="1"/>
            </p:cNvPicPr>
            <p:nvPr/>
          </p:nvPicPr>
          <p:blipFill>
            <a:blip r:embed="rId3"/>
            <a:stretch>
              <a:fillRect/>
            </a:stretch>
          </p:blipFill>
          <p:spPr>
            <a:xfrm>
              <a:off x="11062644" y="352818"/>
              <a:ext cx="320040" cy="390144"/>
            </a:xfrm>
            <a:prstGeom prst="rect">
              <a:avLst/>
            </a:prstGeom>
          </p:spPr>
        </p:pic>
      </p:grpSp>
      <p:pic>
        <p:nvPicPr>
          <p:cNvPr id="4" name="Picture 3" descr="Icon of a target with an arrow hitting the bullseye">
            <a:extLst>
              <a:ext uri="{FF2B5EF4-FFF2-40B4-BE49-F238E27FC236}">
                <a16:creationId xmlns:a16="http://schemas.microsoft.com/office/drawing/2014/main" id="{8D1C49D0-25A0-43C8-933A-3DAAB62D12C0}"/>
              </a:ext>
            </a:extLst>
          </p:cNvPr>
          <p:cNvPicPr>
            <a:picLocks noChangeAspect="1"/>
          </p:cNvPicPr>
          <p:nvPr/>
        </p:nvPicPr>
        <p:blipFill>
          <a:blip r:embed="rId4"/>
          <a:stretch>
            <a:fillRect/>
          </a:stretch>
        </p:blipFill>
        <p:spPr>
          <a:xfrm>
            <a:off x="497511" y="1587500"/>
            <a:ext cx="536448" cy="536448"/>
          </a:xfrm>
          <a:prstGeom prst="rect">
            <a:avLst/>
          </a:prstGeom>
        </p:spPr>
      </p:pic>
      <p:sp>
        <p:nvSpPr>
          <p:cNvPr id="97" name="Text Placeholder 3">
            <a:extLst>
              <a:ext uri="{FF2B5EF4-FFF2-40B4-BE49-F238E27FC236}">
                <a16:creationId xmlns:a16="http://schemas.microsoft.com/office/drawing/2014/main" id="{A3BE60D6-C78D-44EC-B09C-B906065523FE}"/>
              </a:ext>
            </a:extLst>
          </p:cNvPr>
          <p:cNvSpPr txBox="1">
            <a:spLocks/>
          </p:cNvSpPr>
          <p:nvPr/>
        </p:nvSpPr>
        <p:spPr>
          <a:xfrm>
            <a:off x="1131715" y="1621343"/>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Trigger a flow when a new record is created</a:t>
            </a:r>
          </a:p>
        </p:txBody>
      </p:sp>
      <p:pic>
        <p:nvPicPr>
          <p:cNvPr id="7" name="Picture 6" descr="Icon of a paper airplane">
            <a:extLst>
              <a:ext uri="{FF2B5EF4-FFF2-40B4-BE49-F238E27FC236}">
                <a16:creationId xmlns:a16="http://schemas.microsoft.com/office/drawing/2014/main" id="{BCE354E9-0DF9-485A-96AE-EF71393B2302}"/>
              </a:ext>
            </a:extLst>
          </p:cNvPr>
          <p:cNvPicPr>
            <a:picLocks noChangeAspect="1"/>
          </p:cNvPicPr>
          <p:nvPr/>
        </p:nvPicPr>
        <p:blipFill>
          <a:blip r:embed="rId5"/>
          <a:stretch>
            <a:fillRect/>
          </a:stretch>
        </p:blipFill>
        <p:spPr>
          <a:xfrm>
            <a:off x="497511" y="2328243"/>
            <a:ext cx="536448" cy="536448"/>
          </a:xfrm>
          <a:prstGeom prst="rect">
            <a:avLst/>
          </a:prstGeom>
        </p:spPr>
      </p:pic>
      <p:sp>
        <p:nvSpPr>
          <p:cNvPr id="130" name="Text Placeholder 3 - 1">
            <a:extLst>
              <a:ext uri="{FF2B5EF4-FFF2-40B4-BE49-F238E27FC236}">
                <a16:creationId xmlns:a16="http://schemas.microsoft.com/office/drawing/2014/main" id="{6AF5EA34-E3AE-4EFA-9DE8-944604E22C2A}"/>
              </a:ext>
            </a:extLst>
          </p:cNvPr>
          <p:cNvSpPr txBox="1">
            <a:spLocks/>
          </p:cNvSpPr>
          <p:nvPr/>
        </p:nvSpPr>
        <p:spPr>
          <a:xfrm>
            <a:off x="1131715" y="2362086"/>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Send an approval request</a:t>
            </a:r>
          </a:p>
        </p:txBody>
      </p:sp>
      <p:sp>
        <p:nvSpPr>
          <p:cNvPr id="136" name="Text Placeholder 3">
            <a:extLst>
              <a:ext uri="{FF2B5EF4-FFF2-40B4-BE49-F238E27FC236}">
                <a16:creationId xmlns:a16="http://schemas.microsoft.com/office/drawing/2014/main" id="{AD7C335B-8D19-4639-BFD1-4C3B92016111}"/>
              </a:ext>
            </a:extLst>
          </p:cNvPr>
          <p:cNvSpPr txBox="1">
            <a:spLocks/>
          </p:cNvSpPr>
          <p:nvPr/>
        </p:nvSpPr>
        <p:spPr>
          <a:xfrm>
            <a:off x="1248229" y="2721472"/>
            <a:ext cx="6014192"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Arial" panose="020B0604020202020204" pitchFamily="34" charset="0"/>
              <a:buChar char="•"/>
              <a:defRPr/>
            </a:pPr>
            <a:r>
              <a:rPr lang="en-US" sz="1600" dirty="0">
                <a:solidFill>
                  <a:schemeClr val="tx1"/>
                </a:solidFill>
                <a:latin typeface="+mn-lt"/>
              </a:rPr>
              <a:t>Conditional branching based on the approval response</a:t>
            </a:r>
          </a:p>
        </p:txBody>
      </p:sp>
      <p:pic>
        <p:nvPicPr>
          <p:cNvPr id="17" name="Picture 16" descr="Icon of an envelope with an arrow on the lower right pointing right">
            <a:extLst>
              <a:ext uri="{FF2B5EF4-FFF2-40B4-BE49-F238E27FC236}">
                <a16:creationId xmlns:a16="http://schemas.microsoft.com/office/drawing/2014/main" id="{B50D3E8B-0C21-4D21-A6A1-15684D88AEFF}"/>
              </a:ext>
            </a:extLst>
          </p:cNvPr>
          <p:cNvPicPr>
            <a:picLocks noChangeAspect="1"/>
          </p:cNvPicPr>
          <p:nvPr/>
        </p:nvPicPr>
        <p:blipFill>
          <a:blip r:embed="rId6"/>
          <a:stretch>
            <a:fillRect/>
          </a:stretch>
        </p:blipFill>
        <p:spPr>
          <a:xfrm>
            <a:off x="497511" y="3386753"/>
            <a:ext cx="536448" cy="536448"/>
          </a:xfrm>
          <a:prstGeom prst="rect">
            <a:avLst/>
          </a:prstGeom>
        </p:spPr>
      </p:pic>
      <p:sp>
        <p:nvSpPr>
          <p:cNvPr id="137" name="Text Placeholder 3 - 1">
            <a:extLst>
              <a:ext uri="{FF2B5EF4-FFF2-40B4-BE49-F238E27FC236}">
                <a16:creationId xmlns:a16="http://schemas.microsoft.com/office/drawing/2014/main" id="{B9D19207-806D-46DC-9962-7517E92ACCB1}"/>
              </a:ext>
            </a:extLst>
          </p:cNvPr>
          <p:cNvSpPr txBox="1">
            <a:spLocks/>
          </p:cNvSpPr>
          <p:nvPr/>
        </p:nvSpPr>
        <p:spPr>
          <a:xfrm>
            <a:off x="1131715" y="3428372"/>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Send email notifications</a:t>
            </a:r>
          </a:p>
        </p:txBody>
      </p:sp>
      <p:sp>
        <p:nvSpPr>
          <p:cNvPr id="143" name="Text Placeholder 3">
            <a:extLst>
              <a:ext uri="{FF2B5EF4-FFF2-40B4-BE49-F238E27FC236}">
                <a16:creationId xmlns:a16="http://schemas.microsoft.com/office/drawing/2014/main" id="{E237C19C-1D6D-4527-995B-829D7046CE2A}"/>
              </a:ext>
            </a:extLst>
          </p:cNvPr>
          <p:cNvSpPr txBox="1">
            <a:spLocks/>
          </p:cNvSpPr>
          <p:nvPr/>
        </p:nvSpPr>
        <p:spPr>
          <a:xfrm>
            <a:off x="1248229" y="3787758"/>
            <a:ext cx="6937828"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Arial" panose="020B0604020202020204" pitchFamily="34" charset="0"/>
              <a:buChar char="•"/>
              <a:defRPr/>
            </a:pPr>
            <a:r>
              <a:rPr lang="en-US" sz="1600" dirty="0">
                <a:solidFill>
                  <a:schemeClr val="tx1"/>
                </a:solidFill>
                <a:latin typeface="+mn-lt"/>
              </a:rPr>
              <a:t>Update the record with the approval status and the approver’s comments</a:t>
            </a:r>
          </a:p>
        </p:txBody>
      </p:sp>
      <p:pic>
        <p:nvPicPr>
          <p:cNvPr id="20" name="Picture 19" descr="icon of a document with a tick mark in it">
            <a:extLst>
              <a:ext uri="{FF2B5EF4-FFF2-40B4-BE49-F238E27FC236}">
                <a16:creationId xmlns:a16="http://schemas.microsoft.com/office/drawing/2014/main" id="{9D7BE569-6116-4FCB-A180-133235A9B4AD}"/>
              </a:ext>
            </a:extLst>
          </p:cNvPr>
          <p:cNvPicPr>
            <a:picLocks noChangeAspect="1"/>
          </p:cNvPicPr>
          <p:nvPr/>
        </p:nvPicPr>
        <p:blipFill>
          <a:blip r:embed="rId7"/>
          <a:stretch>
            <a:fillRect/>
          </a:stretch>
        </p:blipFill>
        <p:spPr>
          <a:xfrm>
            <a:off x="501399" y="4460815"/>
            <a:ext cx="536448" cy="536448"/>
          </a:xfrm>
          <a:prstGeom prst="rect">
            <a:avLst/>
          </a:prstGeom>
        </p:spPr>
      </p:pic>
      <p:sp>
        <p:nvSpPr>
          <p:cNvPr id="144" name="Text Placeholder 3">
            <a:extLst>
              <a:ext uri="{FF2B5EF4-FFF2-40B4-BE49-F238E27FC236}">
                <a16:creationId xmlns:a16="http://schemas.microsoft.com/office/drawing/2014/main" id="{B0E9CFC2-393A-47CB-BED3-8D7DEF2EEB0C}"/>
              </a:ext>
            </a:extLst>
          </p:cNvPr>
          <p:cNvSpPr txBox="1">
            <a:spLocks/>
          </p:cNvSpPr>
          <p:nvPr/>
        </p:nvSpPr>
        <p:spPr>
          <a:xfrm>
            <a:off x="1131715" y="4494658"/>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Use the approval center on web and mobile</a:t>
            </a:r>
          </a:p>
        </p:txBody>
      </p:sp>
      <p:pic>
        <p:nvPicPr>
          <p:cNvPr id="25" name="Picture 24" descr="Icon of a laptop in which a magnifying glass is searching on the screen of it">
            <a:extLst>
              <a:ext uri="{FF2B5EF4-FFF2-40B4-BE49-F238E27FC236}">
                <a16:creationId xmlns:a16="http://schemas.microsoft.com/office/drawing/2014/main" id="{4EC54204-584E-4897-9941-DE6E7E4DB64B}"/>
              </a:ext>
            </a:extLst>
          </p:cNvPr>
          <p:cNvPicPr>
            <a:picLocks noChangeAspect="1"/>
          </p:cNvPicPr>
          <p:nvPr/>
        </p:nvPicPr>
        <p:blipFill>
          <a:blip r:embed="rId8"/>
          <a:stretch>
            <a:fillRect/>
          </a:stretch>
        </p:blipFill>
        <p:spPr>
          <a:xfrm>
            <a:off x="497511" y="5193781"/>
            <a:ext cx="536448" cy="536448"/>
          </a:xfrm>
          <a:prstGeom prst="rect">
            <a:avLst/>
          </a:prstGeom>
        </p:spPr>
      </p:pic>
      <p:sp>
        <p:nvSpPr>
          <p:cNvPr id="150" name="Text Placeholder 3">
            <a:extLst>
              <a:ext uri="{FF2B5EF4-FFF2-40B4-BE49-F238E27FC236}">
                <a16:creationId xmlns:a16="http://schemas.microsoft.com/office/drawing/2014/main" id="{7247B11C-FDAE-43B3-8BEC-7DCF1285B28A}"/>
              </a:ext>
            </a:extLst>
          </p:cNvPr>
          <p:cNvSpPr txBox="1">
            <a:spLocks/>
          </p:cNvSpPr>
          <p:nvPr/>
        </p:nvSpPr>
        <p:spPr>
          <a:xfrm>
            <a:off x="1131715" y="5231512"/>
            <a:ext cx="6130706" cy="460986"/>
          </a:xfrm>
          <a:prstGeom prst="rect">
            <a:avLst/>
          </a:prstGeom>
        </p:spPr>
        <p:txBody>
          <a:bodyPr lIns="0" tIns="0" rIns="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dirty="0">
                <a:solidFill>
                  <a:schemeClr val="tx1"/>
                </a:solidFill>
                <a:latin typeface="+mj-lt"/>
              </a:rPr>
              <a:t>Check the status of flow runs</a:t>
            </a:r>
          </a:p>
        </p:txBody>
      </p:sp>
      <p:grpSp>
        <p:nvGrpSpPr>
          <p:cNvPr id="156" name="Group 155" descr="A screenshot of Device approval request webpage">
            <a:extLst>
              <a:ext uri="{FF2B5EF4-FFF2-40B4-BE49-F238E27FC236}">
                <a16:creationId xmlns:a16="http://schemas.microsoft.com/office/drawing/2014/main" id="{62BD5AB5-C598-4F4C-B72C-8C1836BA282A}"/>
              </a:ext>
            </a:extLst>
          </p:cNvPr>
          <p:cNvGrpSpPr/>
          <p:nvPr/>
        </p:nvGrpSpPr>
        <p:grpSpPr>
          <a:xfrm>
            <a:off x="8196064" y="1224107"/>
            <a:ext cx="3681651" cy="2255270"/>
            <a:chOff x="8196064" y="1224107"/>
            <a:chExt cx="3681651" cy="2255270"/>
          </a:xfrm>
        </p:grpSpPr>
        <p:grpSp>
          <p:nvGrpSpPr>
            <p:cNvPr id="157" name="Group 156">
              <a:extLst>
                <a:ext uri="{FF2B5EF4-FFF2-40B4-BE49-F238E27FC236}">
                  <a16:creationId xmlns:a16="http://schemas.microsoft.com/office/drawing/2014/main" id="{C6A71716-548E-4CC7-87F7-9183B06F1999}"/>
                </a:ext>
              </a:extLst>
            </p:cNvPr>
            <p:cNvGrpSpPr/>
            <p:nvPr/>
          </p:nvGrpSpPr>
          <p:grpSpPr>
            <a:xfrm>
              <a:off x="8310403" y="1318867"/>
              <a:ext cx="3452972" cy="2065752"/>
              <a:chOff x="8288734" y="1305903"/>
              <a:chExt cx="3496310" cy="2091680"/>
            </a:xfrm>
          </p:grpSpPr>
          <p:sp>
            <p:nvSpPr>
              <p:cNvPr id="159" name="Rectangle 158">
                <a:extLst>
                  <a:ext uri="{FF2B5EF4-FFF2-40B4-BE49-F238E27FC236}">
                    <a16:creationId xmlns:a16="http://schemas.microsoft.com/office/drawing/2014/main" id="{F6911495-6AC8-43C2-A6F7-2CAD52DC716D}"/>
                  </a:ext>
                  <a:ext uri="{C183D7F6-B498-43B3-948B-1728B52AA6E4}">
                    <adec:decorative xmlns:adec="http://schemas.microsoft.com/office/drawing/2017/decorative" val="1"/>
                  </a:ext>
                </a:extLst>
              </p:cNvPr>
              <p:cNvSpPr/>
              <p:nvPr/>
            </p:nvSpPr>
            <p:spPr bwMode="auto">
              <a:xfrm>
                <a:off x="8288734" y="1305903"/>
                <a:ext cx="3496310"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0" name="Picture 159" descr="A screenshot of Device approval request webpage">
                <a:extLst>
                  <a:ext uri="{FF2B5EF4-FFF2-40B4-BE49-F238E27FC236}">
                    <a16:creationId xmlns:a16="http://schemas.microsoft.com/office/drawing/2014/main" id="{00BD690A-CB5F-42E9-85D6-E317AEF2F393}"/>
                  </a:ext>
                </a:extLst>
              </p:cNvPr>
              <p:cNvPicPr>
                <a:picLocks noChangeAspect="1"/>
              </p:cNvPicPr>
              <p:nvPr/>
            </p:nvPicPr>
            <p:blipFill rotWithShape="1">
              <a:blip r:embed="rId9"/>
              <a:srcRect r="1774"/>
              <a:stretch/>
            </p:blipFill>
            <p:spPr>
              <a:xfrm>
                <a:off x="8288735" y="1305903"/>
                <a:ext cx="3474640" cy="1950907"/>
              </a:xfrm>
              <a:prstGeom prst="rect">
                <a:avLst/>
              </a:prstGeom>
              <a:ln>
                <a:noFill/>
              </a:ln>
              <a:effectLst/>
            </p:spPr>
          </p:pic>
        </p:grpSp>
        <p:sp>
          <p:nvSpPr>
            <p:cNvPr id="158" name="Freeform: Shape 157">
              <a:extLst>
                <a:ext uri="{FF2B5EF4-FFF2-40B4-BE49-F238E27FC236}">
                  <a16:creationId xmlns:a16="http://schemas.microsoft.com/office/drawing/2014/main" id="{CFE3D098-0840-4337-A8C2-0A02031EDC87}"/>
                </a:ext>
                <a:ext uri="{C183D7F6-B498-43B3-948B-1728B52AA6E4}">
                  <adec:decorative xmlns:adec="http://schemas.microsoft.com/office/drawing/2017/decorative" val="1"/>
                </a:ext>
              </a:extLst>
            </p:cNvPr>
            <p:cNvSpPr/>
            <p:nvPr/>
          </p:nvSpPr>
          <p:spPr>
            <a:xfrm flipH="1">
              <a:off x="8196064" y="1224107"/>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0" name="Group 9" descr="A screenshot of Device approval request webpage">
            <a:extLst>
              <a:ext uri="{FF2B5EF4-FFF2-40B4-BE49-F238E27FC236}">
                <a16:creationId xmlns:a16="http://schemas.microsoft.com/office/drawing/2014/main" id="{1660F8BB-A64F-4C39-9135-B08AC0DB78C7}"/>
              </a:ext>
            </a:extLst>
          </p:cNvPr>
          <p:cNvGrpSpPr/>
          <p:nvPr/>
        </p:nvGrpSpPr>
        <p:grpSpPr>
          <a:xfrm>
            <a:off x="8195714" y="3835429"/>
            <a:ext cx="3681651" cy="2255270"/>
            <a:chOff x="8195714" y="3835429"/>
            <a:chExt cx="3681651" cy="2255270"/>
          </a:xfrm>
        </p:grpSpPr>
        <p:pic>
          <p:nvPicPr>
            <p:cNvPr id="9" name="Picture 8" descr="A screenshot of Device approval request webpage">
              <a:extLst>
                <a:ext uri="{FF2B5EF4-FFF2-40B4-BE49-F238E27FC236}">
                  <a16:creationId xmlns:a16="http://schemas.microsoft.com/office/drawing/2014/main" id="{F95DD16C-9287-4FE1-98F0-891C4D610E90}"/>
                </a:ext>
              </a:extLst>
            </p:cNvPr>
            <p:cNvPicPr>
              <a:picLocks noChangeAspect="1"/>
            </p:cNvPicPr>
            <p:nvPr/>
          </p:nvPicPr>
          <p:blipFill>
            <a:blip r:embed="rId10"/>
            <a:stretch>
              <a:fillRect/>
            </a:stretch>
          </p:blipFill>
          <p:spPr>
            <a:xfrm>
              <a:off x="8326422" y="3939900"/>
              <a:ext cx="3433778" cy="2048218"/>
            </a:xfrm>
            <a:prstGeom prst="rect">
              <a:avLst/>
            </a:prstGeom>
          </p:spPr>
        </p:pic>
        <p:sp>
          <p:nvSpPr>
            <p:cNvPr id="163" name="Freeform: Shape 162">
              <a:extLst>
                <a:ext uri="{FF2B5EF4-FFF2-40B4-BE49-F238E27FC236}">
                  <a16:creationId xmlns:a16="http://schemas.microsoft.com/office/drawing/2014/main" id="{404EF32D-ACA9-4CE2-80BE-2663C44CB3B3}"/>
                </a:ext>
                <a:ext uri="{C183D7F6-B498-43B3-948B-1728B52AA6E4}">
                  <adec:decorative xmlns:adec="http://schemas.microsoft.com/office/drawing/2017/decorative" val="1"/>
                </a:ext>
              </a:extLst>
            </p:cNvPr>
            <p:cNvSpPr/>
            <p:nvPr/>
          </p:nvSpPr>
          <p:spPr>
            <a:xfrm flipH="1">
              <a:off x="8195714" y="3835429"/>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 name="Group 1">
            <a:extLst>
              <a:ext uri="{FF2B5EF4-FFF2-40B4-BE49-F238E27FC236}">
                <a16:creationId xmlns:a16="http://schemas.microsoft.com/office/drawing/2014/main" id="{9B1E99A0-72C0-4EEE-88FD-4928A38AFEE3}"/>
              </a:ext>
              <a:ext uri="{C183D7F6-B498-43B3-948B-1728B52AA6E4}">
                <adec:decorative xmlns:adec="http://schemas.microsoft.com/office/drawing/2017/decorative" val="1"/>
              </a:ext>
            </a:extLst>
          </p:cNvPr>
          <p:cNvGrpSpPr/>
          <p:nvPr/>
        </p:nvGrpSpPr>
        <p:grpSpPr>
          <a:xfrm>
            <a:off x="7363808" y="97077"/>
            <a:ext cx="3370252" cy="901628"/>
            <a:chOff x="7363808" y="97077"/>
            <a:chExt cx="3370252" cy="901628"/>
          </a:xfrm>
        </p:grpSpPr>
        <p:grpSp>
          <p:nvGrpSpPr>
            <p:cNvPr id="37" name="Group 36">
              <a:extLst>
                <a:ext uri="{FF2B5EF4-FFF2-40B4-BE49-F238E27FC236}">
                  <a16:creationId xmlns:a16="http://schemas.microsoft.com/office/drawing/2014/main" id="{8D9A607B-DF6F-4D49-A9E1-19D263FFC02F}"/>
                </a:ext>
                <a:ext uri="{C183D7F6-B498-43B3-948B-1728B52AA6E4}">
                  <adec:decorative xmlns:adec="http://schemas.microsoft.com/office/drawing/2017/decorative" val="1"/>
                </a:ext>
              </a:extLst>
            </p:cNvPr>
            <p:cNvGrpSpPr/>
            <p:nvPr/>
          </p:nvGrpSpPr>
          <p:grpSpPr>
            <a:xfrm>
              <a:off x="8548191" y="138519"/>
              <a:ext cx="1024061" cy="818743"/>
              <a:chOff x="8548191" y="138519"/>
              <a:chExt cx="1024061" cy="818743"/>
            </a:xfrm>
          </p:grpSpPr>
          <p:sp>
            <p:nvSpPr>
              <p:cNvPr id="57" name="Oval 56">
                <a:extLst>
                  <a:ext uri="{FF2B5EF4-FFF2-40B4-BE49-F238E27FC236}">
                    <a16:creationId xmlns:a16="http://schemas.microsoft.com/office/drawing/2014/main" id="{4DA2A079-C5A1-4121-BF57-0972998DB18D}"/>
                  </a:ext>
                </a:extLst>
              </p:cNvPr>
              <p:cNvSpPr/>
              <p:nvPr/>
            </p:nvSpPr>
            <p:spPr bwMode="auto">
              <a:xfrm rot="17738030">
                <a:off x="854819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F479EDF2-487D-496A-B1EB-7F5AA0A1191B}"/>
                  </a:ext>
                </a:extLst>
              </p:cNvPr>
              <p:cNvGrpSpPr/>
              <p:nvPr/>
            </p:nvGrpSpPr>
            <p:grpSpPr>
              <a:xfrm>
                <a:off x="8594926" y="185254"/>
                <a:ext cx="977326" cy="725273"/>
                <a:chOff x="8594926" y="185254"/>
                <a:chExt cx="977326" cy="725273"/>
              </a:xfrm>
            </p:grpSpPr>
            <p:sp>
              <p:nvSpPr>
                <p:cNvPr id="59" name="Oval 58">
                  <a:extLst>
                    <a:ext uri="{FF2B5EF4-FFF2-40B4-BE49-F238E27FC236}">
                      <a16:creationId xmlns:a16="http://schemas.microsoft.com/office/drawing/2014/main" id="{39D1FBDC-4CD6-4F5B-BE8E-66D980A556C8}"/>
                    </a:ext>
                  </a:extLst>
                </p:cNvPr>
                <p:cNvSpPr/>
                <p:nvPr/>
              </p:nvSpPr>
              <p:spPr bwMode="auto">
                <a:xfrm>
                  <a:off x="859492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60" name="Freeform: Shape 59">
                  <a:extLst>
                    <a:ext uri="{FF2B5EF4-FFF2-40B4-BE49-F238E27FC236}">
                      <a16:creationId xmlns:a16="http://schemas.microsoft.com/office/drawing/2014/main" id="{CF465218-68CD-4270-9069-97D025FA241E}"/>
                    </a:ext>
                  </a:extLst>
                </p:cNvPr>
                <p:cNvSpPr/>
                <p:nvPr/>
              </p:nvSpPr>
              <p:spPr bwMode="auto">
                <a:xfrm rot="5592036">
                  <a:off x="921846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B9FCDE61-2243-4CA0-AE47-9F013523F574}"/>
                    </a:ext>
                  </a:extLst>
                </p:cNvPr>
                <p:cNvSpPr/>
                <p:nvPr/>
              </p:nvSpPr>
              <p:spPr>
                <a:xfrm>
                  <a:off x="8665716" y="337079"/>
                  <a:ext cx="583692" cy="421623"/>
                </a:xfrm>
                <a:prstGeom prst="rect">
                  <a:avLst/>
                </a:prstGeom>
              </p:spPr>
              <p:txBody>
                <a:bodyPr wrap="none">
                  <a:noAutofit/>
                </a:bodyPr>
                <a:lstStyle/>
                <a:p>
                  <a:pPr algn="ctr"/>
                  <a:r>
                    <a:rPr lang="en-US" sz="1000" dirty="0">
                      <a:solidFill>
                        <a:schemeClr val="bg1"/>
                      </a:solidFill>
                      <a:latin typeface="Segoe UI Semibold"/>
                      <a:cs typeface="Segoe UI" pitchFamily="34" charset="0"/>
                    </a:rPr>
                    <a:t>Dataverse</a:t>
                  </a:r>
                </a:p>
              </p:txBody>
            </p:sp>
            <p:sp>
              <p:nvSpPr>
                <p:cNvPr id="62" name="Freeform: Shape 61">
                  <a:extLst>
                    <a:ext uri="{FF2B5EF4-FFF2-40B4-BE49-F238E27FC236}">
                      <a16:creationId xmlns:a16="http://schemas.microsoft.com/office/drawing/2014/main" id="{1B549B49-3FF3-484C-BF05-610F4FA6D3ED}"/>
                    </a:ext>
                  </a:extLst>
                </p:cNvPr>
                <p:cNvSpPr/>
                <p:nvPr/>
              </p:nvSpPr>
              <p:spPr>
                <a:xfrm>
                  <a:off x="8853702" y="551609"/>
                  <a:ext cx="53148" cy="146154"/>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3" name="Group 62">
                  <a:extLst>
                    <a:ext uri="{FF2B5EF4-FFF2-40B4-BE49-F238E27FC236}">
                      <a16:creationId xmlns:a16="http://schemas.microsoft.com/office/drawing/2014/main" id="{FBDD40B7-80B5-406B-8CC6-67EC4AD231C8}"/>
                    </a:ext>
                  </a:extLst>
                </p:cNvPr>
                <p:cNvGrpSpPr/>
                <p:nvPr/>
              </p:nvGrpSpPr>
              <p:grpSpPr>
                <a:xfrm>
                  <a:off x="8769385" y="333379"/>
                  <a:ext cx="376354" cy="429022"/>
                  <a:chOff x="8896234" y="252041"/>
                  <a:chExt cx="376354" cy="429022"/>
                </a:xfrm>
              </p:grpSpPr>
              <p:sp>
                <p:nvSpPr>
                  <p:cNvPr id="64" name="Freeform: Shape 63">
                    <a:extLst>
                      <a:ext uri="{FF2B5EF4-FFF2-40B4-BE49-F238E27FC236}">
                        <a16:creationId xmlns:a16="http://schemas.microsoft.com/office/drawing/2014/main" id="{EBA25AA6-7B50-4AD9-999D-5F9D31ADAB9B}"/>
                      </a:ext>
                    </a:extLst>
                  </p:cNvPr>
                  <p:cNvSpPr/>
                  <p:nvPr/>
                </p:nvSpPr>
                <p:spPr>
                  <a:xfrm>
                    <a:off x="8896234" y="508335"/>
                    <a:ext cx="358748" cy="172728"/>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65" name="Group 64">
                    <a:extLst>
                      <a:ext uri="{FF2B5EF4-FFF2-40B4-BE49-F238E27FC236}">
                        <a16:creationId xmlns:a16="http://schemas.microsoft.com/office/drawing/2014/main" id="{8FCE324C-00FE-441B-8CC8-1B4AFA2C40DA}"/>
                      </a:ext>
                    </a:extLst>
                  </p:cNvPr>
                  <p:cNvGrpSpPr/>
                  <p:nvPr/>
                </p:nvGrpSpPr>
                <p:grpSpPr>
                  <a:xfrm>
                    <a:off x="9054868" y="252041"/>
                    <a:ext cx="217720" cy="224741"/>
                    <a:chOff x="6979556" y="4967290"/>
                    <a:chExt cx="295275" cy="304800"/>
                  </a:xfrm>
                </p:grpSpPr>
                <p:sp>
                  <p:nvSpPr>
                    <p:cNvPr id="66" name="Freeform: Shape 65">
                      <a:extLst>
                        <a:ext uri="{FF2B5EF4-FFF2-40B4-BE49-F238E27FC236}">
                          <a16:creationId xmlns:a16="http://schemas.microsoft.com/office/drawing/2014/main" id="{9EBAA449-4825-41C5-AAE2-F393BFF98370}"/>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7" name="Freeform: Shape 66">
                      <a:extLst>
                        <a:ext uri="{FF2B5EF4-FFF2-40B4-BE49-F238E27FC236}">
                          <a16:creationId xmlns:a16="http://schemas.microsoft.com/office/drawing/2014/main" id="{B5B51172-8F92-4177-A680-0EED0445A2B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grpSp>
          <p:nvGrpSpPr>
            <p:cNvPr id="38" name="Group 37">
              <a:extLst>
                <a:ext uri="{FF2B5EF4-FFF2-40B4-BE49-F238E27FC236}">
                  <a16:creationId xmlns:a16="http://schemas.microsoft.com/office/drawing/2014/main" id="{82E3BA87-F1D2-44C9-BF69-C43D058161A4}"/>
                </a:ext>
                <a:ext uri="{C183D7F6-B498-43B3-948B-1728B52AA6E4}">
                  <adec:decorative xmlns:adec="http://schemas.microsoft.com/office/drawing/2017/decorative" val="1"/>
                </a:ext>
              </a:extLst>
            </p:cNvPr>
            <p:cNvGrpSpPr/>
            <p:nvPr/>
          </p:nvGrpSpPr>
          <p:grpSpPr>
            <a:xfrm>
              <a:off x="9649389" y="138519"/>
              <a:ext cx="1055415" cy="818743"/>
              <a:chOff x="9649389" y="138519"/>
              <a:chExt cx="1055415" cy="818743"/>
            </a:xfrm>
          </p:grpSpPr>
          <p:sp>
            <p:nvSpPr>
              <p:cNvPr id="51" name="Oval 50">
                <a:extLst>
                  <a:ext uri="{FF2B5EF4-FFF2-40B4-BE49-F238E27FC236}">
                    <a16:creationId xmlns:a16="http://schemas.microsoft.com/office/drawing/2014/main" id="{57908C9A-333B-4C5F-AA1C-768D48668278}"/>
                  </a:ext>
                </a:extLst>
              </p:cNvPr>
              <p:cNvSpPr/>
              <p:nvPr/>
            </p:nvSpPr>
            <p:spPr bwMode="auto">
              <a:xfrm rot="17738030">
                <a:off x="9680743"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C09CDB1D-46BA-4BCD-87C0-D9A3F4EB45F7}"/>
                  </a:ext>
                </a:extLst>
              </p:cNvPr>
              <p:cNvGrpSpPr/>
              <p:nvPr/>
            </p:nvGrpSpPr>
            <p:grpSpPr>
              <a:xfrm>
                <a:off x="9649389" y="185254"/>
                <a:ext cx="1055415" cy="725273"/>
                <a:chOff x="9649389" y="185254"/>
                <a:chExt cx="1055415" cy="725273"/>
              </a:xfrm>
            </p:grpSpPr>
            <p:sp>
              <p:nvSpPr>
                <p:cNvPr id="53" name="Oval 52">
                  <a:extLst>
                    <a:ext uri="{FF2B5EF4-FFF2-40B4-BE49-F238E27FC236}">
                      <a16:creationId xmlns:a16="http://schemas.microsoft.com/office/drawing/2014/main" id="{A9083FCE-9414-4773-A2BF-5BA7B25F7C67}"/>
                    </a:ext>
                  </a:extLst>
                </p:cNvPr>
                <p:cNvSpPr/>
                <p:nvPr/>
              </p:nvSpPr>
              <p:spPr bwMode="auto">
                <a:xfrm>
                  <a:off x="9727479"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54" name="Freeform: Shape 53">
                  <a:extLst>
                    <a:ext uri="{FF2B5EF4-FFF2-40B4-BE49-F238E27FC236}">
                      <a16:creationId xmlns:a16="http://schemas.microsoft.com/office/drawing/2014/main" id="{A78EB4EA-88A8-474A-96CD-774F9054A767}"/>
                    </a:ext>
                  </a:extLst>
                </p:cNvPr>
                <p:cNvSpPr/>
                <p:nvPr/>
              </p:nvSpPr>
              <p:spPr bwMode="auto">
                <a:xfrm rot="5592036">
                  <a:off x="10351019"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73788CA1-74BC-4DB8-A60B-0D1AC33E4FCF}"/>
                    </a:ext>
                  </a:extLst>
                </p:cNvPr>
                <p:cNvSpPr/>
                <p:nvPr/>
              </p:nvSpPr>
              <p:spPr>
                <a:xfrm>
                  <a:off x="9649389" y="273050"/>
                  <a:ext cx="881452" cy="549680"/>
                </a:xfrm>
                <a:prstGeom prst="rect">
                  <a:avLst/>
                </a:prstGeom>
              </p:spPr>
              <p:txBody>
                <a:bodyPr wrap="none" lIns="0" tIns="0" rIns="0" bIns="0" anchor="ctr">
                  <a:noAutofit/>
                </a:bodyPr>
                <a:lstStyle/>
                <a:p>
                  <a:pPr lvl="0" algn="ctr"/>
                  <a:r>
                    <a:rPr lang="en-US" sz="1000" dirty="0">
                      <a:solidFill>
                        <a:schemeClr val="bg1"/>
                      </a:solidFill>
                      <a:latin typeface="Segoe UI Semibold"/>
                      <a:ea typeface="Segoe UI" pitchFamily="34" charset="0"/>
                      <a:cs typeface="Segoe UI" pitchFamily="34" charset="0"/>
                    </a:rPr>
                    <a:t>Model-</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driven</a:t>
                  </a:r>
                </a:p>
                <a:p>
                  <a:pPr lvl="0" algn="ctr"/>
                  <a:r>
                    <a:rPr lang="en-US" sz="1000" dirty="0">
                      <a:solidFill>
                        <a:schemeClr val="bg1"/>
                      </a:solidFill>
                      <a:latin typeface="Segoe UI Semibold"/>
                      <a:ea typeface="Segoe UI" pitchFamily="34" charset="0"/>
                      <a:cs typeface="Segoe UI" pitchFamily="34" charset="0"/>
                    </a:rPr>
                    <a:t>App</a:t>
                  </a:r>
                </a:p>
              </p:txBody>
            </p:sp>
            <p:sp>
              <p:nvSpPr>
                <p:cNvPr id="56" name="Graphic 217">
                  <a:extLst>
                    <a:ext uri="{FF2B5EF4-FFF2-40B4-BE49-F238E27FC236}">
                      <a16:creationId xmlns:a16="http://schemas.microsoft.com/office/drawing/2014/main" id="{E6D1BB4B-496F-4DAE-8BF2-7DCB16A4EBF0}"/>
                    </a:ext>
                  </a:extLst>
                </p:cNvPr>
                <p:cNvSpPr/>
                <p:nvPr/>
              </p:nvSpPr>
              <p:spPr>
                <a:xfrm>
                  <a:off x="9876278" y="371475"/>
                  <a:ext cx="427674" cy="352830"/>
                </a:xfrm>
                <a:custGeom>
                  <a:avLst/>
                  <a:gdLst>
                    <a:gd name="connsiteX0" fmla="*/ 176974 w 381000"/>
                    <a:gd name="connsiteY0" fmla="*/ 0 h 314325"/>
                    <a:gd name="connsiteX1" fmla="*/ 382048 w 381000"/>
                    <a:gd name="connsiteY1" fmla="*/ 68771 h 314325"/>
                    <a:gd name="connsiteX2" fmla="*/ 382048 w 381000"/>
                    <a:gd name="connsiteY2" fmla="*/ 239744 h 314325"/>
                    <a:gd name="connsiteX3" fmla="*/ 176974 w 381000"/>
                    <a:gd name="connsiteY3" fmla="*/ 318611 h 314325"/>
                    <a:gd name="connsiteX4" fmla="*/ 176974 w 381000"/>
                    <a:gd name="connsiteY4" fmla="*/ 0 h 314325"/>
                    <a:gd name="connsiteX5" fmla="*/ 176974 w 381000"/>
                    <a:gd name="connsiteY5" fmla="*/ 0 h 314325"/>
                    <a:gd name="connsiteX6" fmla="*/ 134207 w 381000"/>
                    <a:gd name="connsiteY6" fmla="*/ 0 h 314325"/>
                    <a:gd name="connsiteX7" fmla="*/ 0 w 381000"/>
                    <a:gd name="connsiteY7" fmla="*/ 68675 h 314325"/>
                    <a:gd name="connsiteX8" fmla="*/ 0 w 381000"/>
                    <a:gd name="connsiteY8" fmla="*/ 68675 h 314325"/>
                    <a:gd name="connsiteX9" fmla="*/ 0 w 381000"/>
                    <a:gd name="connsiteY9" fmla="*/ 68675 h 314325"/>
                    <a:gd name="connsiteX10" fmla="*/ 0 w 381000"/>
                    <a:gd name="connsiteY10" fmla="*/ 239649 h 314325"/>
                    <a:gd name="connsiteX11" fmla="*/ 134207 w 381000"/>
                    <a:gd name="connsiteY11" fmla="*/ 318516 h 314325"/>
                    <a:gd name="connsiteX12" fmla="*/ 32480 w 381000"/>
                    <a:gd name="connsiteY12" fmla="*/ 104394 h 314325"/>
                    <a:gd name="connsiteX13" fmla="*/ 32480 w 381000"/>
                    <a:gd name="connsiteY13" fmla="*/ 213170 h 314325"/>
                    <a:gd name="connsiteX14" fmla="*/ 74486 w 381000"/>
                    <a:gd name="connsiteY14" fmla="*/ 82010 h 314325"/>
                    <a:gd name="connsiteX15" fmla="*/ 74486 w 381000"/>
                    <a:gd name="connsiteY15" fmla="*/ 237458 h 314325"/>
                    <a:gd name="connsiteX16" fmla="*/ 116491 w 381000"/>
                    <a:gd name="connsiteY16" fmla="*/ 69533 h 314325"/>
                    <a:gd name="connsiteX17" fmla="*/ 116491 w 381000"/>
                    <a:gd name="connsiteY17" fmla="*/ 25231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14325">
                      <a:moveTo>
                        <a:pt x="176974" y="0"/>
                      </a:moveTo>
                      <a:lnTo>
                        <a:pt x="382048" y="68771"/>
                      </a:lnTo>
                      <a:lnTo>
                        <a:pt x="382048" y="239744"/>
                      </a:lnTo>
                      <a:lnTo>
                        <a:pt x="176974" y="318611"/>
                      </a:lnTo>
                      <a:lnTo>
                        <a:pt x="176974" y="0"/>
                      </a:lnTo>
                      <a:lnTo>
                        <a:pt x="176974" y="0"/>
                      </a:lnTo>
                      <a:close/>
                      <a:moveTo>
                        <a:pt x="134207" y="0"/>
                      </a:moveTo>
                      <a:lnTo>
                        <a:pt x="0" y="68675"/>
                      </a:lnTo>
                      <a:lnTo>
                        <a:pt x="0" y="68675"/>
                      </a:lnTo>
                      <a:lnTo>
                        <a:pt x="0" y="68675"/>
                      </a:lnTo>
                      <a:lnTo>
                        <a:pt x="0" y="239649"/>
                      </a:lnTo>
                      <a:lnTo>
                        <a:pt x="134207" y="318516"/>
                      </a:lnTo>
                      <a:moveTo>
                        <a:pt x="32480" y="104394"/>
                      </a:moveTo>
                      <a:lnTo>
                        <a:pt x="32480" y="213170"/>
                      </a:lnTo>
                      <a:moveTo>
                        <a:pt x="74486" y="82010"/>
                      </a:moveTo>
                      <a:lnTo>
                        <a:pt x="74486" y="237458"/>
                      </a:lnTo>
                      <a:moveTo>
                        <a:pt x="116491" y="69533"/>
                      </a:moveTo>
                      <a:lnTo>
                        <a:pt x="116491" y="252317"/>
                      </a:lnTo>
                    </a:path>
                  </a:pathLst>
                </a:custGeom>
                <a:noFill/>
                <a:ln w="12700" cap="sq">
                  <a:solidFill>
                    <a:schemeClr val="bg1">
                      <a:lumMod val="75000"/>
                      <a:alpha val="25000"/>
                    </a:schemeClr>
                  </a:solidFill>
                  <a:prstDash val="solid"/>
                  <a:miter/>
                </a:ln>
              </p:spPr>
              <p:txBody>
                <a:bodyPr rtlCol="0" anchor="ctr"/>
                <a:lstStyle/>
                <a:p>
                  <a:endParaRPr lang="en-US"/>
                </a:p>
              </p:txBody>
            </p:sp>
          </p:grpSp>
        </p:grpSp>
        <p:sp>
          <p:nvSpPr>
            <p:cNvPr id="39" name="Rectangle 38">
              <a:extLst>
                <a:ext uri="{FF2B5EF4-FFF2-40B4-BE49-F238E27FC236}">
                  <a16:creationId xmlns:a16="http://schemas.microsoft.com/office/drawing/2014/main" id="{8A925B85-869C-4062-B302-960173A694D5}"/>
                </a:ext>
                <a:ext uri="{C183D7F6-B498-43B3-948B-1728B52AA6E4}">
                  <adec:decorative xmlns:adec="http://schemas.microsoft.com/office/drawing/2017/decorative" val="1"/>
                </a:ext>
              </a:extLst>
            </p:cNvPr>
            <p:cNvSpPr/>
            <p:nvPr/>
          </p:nvSpPr>
          <p:spPr bwMode="auto">
            <a:xfrm>
              <a:off x="8439441" y="115952"/>
              <a:ext cx="2294619" cy="881062"/>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05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928318BF-B0A3-4BF1-BE05-939FE9E4574E}"/>
                </a:ext>
                <a:ext uri="{C183D7F6-B498-43B3-948B-1728B52AA6E4}">
                  <adec:decorative xmlns:adec="http://schemas.microsoft.com/office/drawing/2017/decorative" val="1"/>
                </a:ext>
              </a:extLst>
            </p:cNvPr>
            <p:cNvGrpSpPr/>
            <p:nvPr/>
          </p:nvGrpSpPr>
          <p:grpSpPr>
            <a:xfrm>
              <a:off x="7415641" y="138519"/>
              <a:ext cx="1024061" cy="818743"/>
              <a:chOff x="7415641" y="138519"/>
              <a:chExt cx="1024061" cy="818743"/>
            </a:xfrm>
          </p:grpSpPr>
          <p:sp>
            <p:nvSpPr>
              <p:cNvPr id="45" name="Oval 44">
                <a:extLst>
                  <a:ext uri="{FF2B5EF4-FFF2-40B4-BE49-F238E27FC236}">
                    <a16:creationId xmlns:a16="http://schemas.microsoft.com/office/drawing/2014/main" id="{5E4103A3-F310-49CE-A44A-C0EE223125EE}"/>
                  </a:ext>
                </a:extLst>
              </p:cNvPr>
              <p:cNvSpPr/>
              <p:nvPr/>
            </p:nvSpPr>
            <p:spPr bwMode="auto">
              <a:xfrm rot="17738030">
                <a:off x="7415641" y="138519"/>
                <a:ext cx="818743" cy="81874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F7C6DA74-5029-4C08-A6FE-284E1C98CBCE}"/>
                  </a:ext>
                </a:extLst>
              </p:cNvPr>
              <p:cNvGrpSpPr/>
              <p:nvPr/>
            </p:nvGrpSpPr>
            <p:grpSpPr>
              <a:xfrm>
                <a:off x="7462376" y="185254"/>
                <a:ext cx="977326" cy="725273"/>
                <a:chOff x="7462376" y="185254"/>
                <a:chExt cx="977326" cy="725273"/>
              </a:xfrm>
            </p:grpSpPr>
            <p:sp>
              <p:nvSpPr>
                <p:cNvPr id="47" name="Oval 46">
                  <a:extLst>
                    <a:ext uri="{FF2B5EF4-FFF2-40B4-BE49-F238E27FC236}">
                      <a16:creationId xmlns:a16="http://schemas.microsoft.com/office/drawing/2014/main" id="{63B918A5-CEAF-4260-B599-E187C14A4FA4}"/>
                    </a:ext>
                  </a:extLst>
                </p:cNvPr>
                <p:cNvSpPr/>
                <p:nvPr/>
              </p:nvSpPr>
              <p:spPr bwMode="auto">
                <a:xfrm>
                  <a:off x="7462376" y="185254"/>
                  <a:ext cx="725272" cy="725273"/>
                </a:xfrm>
                <a:prstGeom prst="ellipse">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5720" rIns="0" bIns="0" numCol="1" spcCol="0" rtlCol="0" fromWordArt="0" anchor="ctr" anchorCtr="0" forceAA="0" compatLnSpc="1">
                  <a:prstTxWarp prst="textNoShape">
                    <a:avLst/>
                  </a:prstTxWarp>
                  <a:noAutofit/>
                </a:bodyPr>
                <a:lstStyle/>
                <a:p>
                  <a:pPr algn="ctr"/>
                  <a:endParaRPr lang="en-US" sz="1000">
                    <a:solidFill>
                      <a:srgbClr val="000000"/>
                    </a:solidFill>
                    <a:latin typeface="+mj-lt"/>
                  </a:endParaRPr>
                </a:p>
              </p:txBody>
            </p:sp>
            <p:sp>
              <p:nvSpPr>
                <p:cNvPr id="48" name="Freeform: Shape 47">
                  <a:extLst>
                    <a:ext uri="{FF2B5EF4-FFF2-40B4-BE49-F238E27FC236}">
                      <a16:creationId xmlns:a16="http://schemas.microsoft.com/office/drawing/2014/main" id="{70BEE6E4-2224-4C8A-81EF-695ACE1D77BB}"/>
                    </a:ext>
                  </a:extLst>
                </p:cNvPr>
                <p:cNvSpPr/>
                <p:nvPr/>
              </p:nvSpPr>
              <p:spPr bwMode="auto">
                <a:xfrm rot="5592036">
                  <a:off x="8085917" y="439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1AE07AA1-78A2-4C3B-AA60-3FB9542E0081}"/>
                    </a:ext>
                  </a:extLst>
                </p:cNvPr>
                <p:cNvSpPr/>
                <p:nvPr/>
              </p:nvSpPr>
              <p:spPr>
                <a:xfrm>
                  <a:off x="7524098" y="354344"/>
                  <a:ext cx="601829" cy="387093"/>
                </a:xfrm>
                <a:prstGeom prst="rect">
                  <a:avLst/>
                </a:prstGeom>
              </p:spPr>
              <p:txBody>
                <a:bodyPr wrap="none">
                  <a:noAutofit/>
                </a:bodyPr>
                <a:lstStyle/>
                <a:p>
                  <a:pPr lvl="0" algn="ctr"/>
                  <a:r>
                    <a:rPr lang="en-US" sz="1000" dirty="0">
                      <a:solidFill>
                        <a:schemeClr val="bg1"/>
                      </a:solidFill>
                      <a:latin typeface="Segoe UI Semibold"/>
                      <a:ea typeface="Segoe UI" pitchFamily="34" charset="0"/>
                      <a:cs typeface="Segoe UI" pitchFamily="34" charset="0"/>
                    </a:rPr>
                    <a:t>Canvas</a:t>
                  </a:r>
                  <a:br>
                    <a:rPr lang="en-US" sz="1000" dirty="0">
                      <a:solidFill>
                        <a:schemeClr val="bg1"/>
                      </a:solidFill>
                      <a:latin typeface="Segoe UI Semibold"/>
                      <a:ea typeface="Segoe UI" pitchFamily="34" charset="0"/>
                      <a:cs typeface="Segoe UI" pitchFamily="34" charset="0"/>
                    </a:rPr>
                  </a:br>
                  <a:r>
                    <a:rPr lang="en-US" sz="1000" dirty="0">
                      <a:solidFill>
                        <a:schemeClr val="bg1"/>
                      </a:solidFill>
                      <a:latin typeface="Segoe UI Semibold"/>
                      <a:ea typeface="Segoe UI" pitchFamily="34" charset="0"/>
                      <a:cs typeface="Segoe UI" pitchFamily="34" charset="0"/>
                    </a:rPr>
                    <a:t>App</a:t>
                  </a:r>
                </a:p>
              </p:txBody>
            </p:sp>
            <p:sp>
              <p:nvSpPr>
                <p:cNvPr id="50" name="CellPhone_video" title="Icon of a cellphone with a play sign on the screen">
                  <a:extLst>
                    <a:ext uri="{FF2B5EF4-FFF2-40B4-BE49-F238E27FC236}">
                      <a16:creationId xmlns:a16="http://schemas.microsoft.com/office/drawing/2014/main" id="{A9C89664-84E1-45FC-B48E-9F645D31A56D}"/>
                    </a:ext>
                  </a:extLst>
                </p:cNvPr>
                <p:cNvSpPr>
                  <a:spLocks noChangeAspect="1" noEditPoints="1"/>
                </p:cNvSpPr>
                <p:nvPr/>
              </p:nvSpPr>
              <p:spPr bwMode="auto">
                <a:xfrm>
                  <a:off x="7706285" y="350044"/>
                  <a:ext cx="237454" cy="39569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2700" cap="sq">
                  <a:solidFill>
                    <a:schemeClr val="bg1">
                      <a:lumMod val="75000"/>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42" name="Group 41">
              <a:extLst>
                <a:ext uri="{FF2B5EF4-FFF2-40B4-BE49-F238E27FC236}">
                  <a16:creationId xmlns:a16="http://schemas.microsoft.com/office/drawing/2014/main" id="{A16C25A9-47EE-454C-9F4C-FF83D067F02F}"/>
                </a:ext>
                <a:ext uri="{C183D7F6-B498-43B3-948B-1728B52AA6E4}">
                  <adec:decorative xmlns:adec="http://schemas.microsoft.com/office/drawing/2017/decorative" val="1"/>
                </a:ext>
              </a:extLst>
            </p:cNvPr>
            <p:cNvGrpSpPr/>
            <p:nvPr/>
          </p:nvGrpSpPr>
          <p:grpSpPr>
            <a:xfrm>
              <a:off x="7363808" y="97077"/>
              <a:ext cx="1084871" cy="901628"/>
              <a:chOff x="7415641" y="1662519"/>
              <a:chExt cx="985138" cy="818743"/>
            </a:xfrm>
          </p:grpSpPr>
          <p:sp>
            <p:nvSpPr>
              <p:cNvPr id="43" name="Oval 42">
                <a:extLst>
                  <a:ext uri="{FF2B5EF4-FFF2-40B4-BE49-F238E27FC236}">
                    <a16:creationId xmlns:a16="http://schemas.microsoft.com/office/drawing/2014/main" id="{2161B381-6464-41FF-86E8-D71FD22DF084}"/>
                  </a:ext>
                </a:extLst>
              </p:cNvPr>
              <p:cNvSpPr/>
              <p:nvPr/>
            </p:nvSpPr>
            <p:spPr bwMode="auto">
              <a:xfrm rot="17738030">
                <a:off x="7415641" y="1662519"/>
                <a:ext cx="818743" cy="818743"/>
              </a:xfrm>
              <a:prstGeom prst="ellipse">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44" name="Freeform: Shape 43">
                <a:extLst>
                  <a:ext uri="{FF2B5EF4-FFF2-40B4-BE49-F238E27FC236}">
                    <a16:creationId xmlns:a16="http://schemas.microsoft.com/office/drawing/2014/main" id="{8F428B32-2784-4F1C-B93B-A1B8B765F3CF}"/>
                  </a:ext>
                </a:extLst>
              </p:cNvPr>
              <p:cNvSpPr/>
              <p:nvPr/>
            </p:nvSpPr>
            <p:spPr bwMode="auto">
              <a:xfrm rot="5592036">
                <a:off x="8046994" y="1963999"/>
                <a:ext cx="456993" cy="250576"/>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247233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106F6205-E6B2-4872-82B7-A5D90C5FA9D9}"/>
              </a:ext>
              <a:ext uri="{C183D7F6-B498-43B3-948B-1728B52AA6E4}">
                <adec:decorative xmlns:adec="http://schemas.microsoft.com/office/drawing/2017/decorative" val="1"/>
              </a:ext>
            </a:extLst>
          </p:cNvPr>
          <p:cNvSpPr/>
          <p:nvPr/>
        </p:nvSpPr>
        <p:spPr bwMode="auto">
          <a:xfrm>
            <a:off x="0" y="0"/>
            <a:ext cx="6036026" cy="990600"/>
          </a:xfrm>
          <a:custGeom>
            <a:avLst/>
            <a:gdLst>
              <a:gd name="connsiteX0" fmla="*/ 0 w 6036026"/>
              <a:gd name="connsiteY0" fmla="*/ 0 h 990600"/>
              <a:gd name="connsiteX1" fmla="*/ 1085850 w 6036026"/>
              <a:gd name="connsiteY1" fmla="*/ 0 h 990600"/>
              <a:gd name="connsiteX2" fmla="*/ 3959576 w 6036026"/>
              <a:gd name="connsiteY2" fmla="*/ 0 h 990600"/>
              <a:gd name="connsiteX3" fmla="*/ 5045426 w 6036026"/>
              <a:gd name="connsiteY3" fmla="*/ 0 h 990600"/>
              <a:gd name="connsiteX4" fmla="*/ 6036026 w 6036026"/>
              <a:gd name="connsiteY4" fmla="*/ 990600 h 990600"/>
              <a:gd name="connsiteX5" fmla="*/ 4950176 w 6036026"/>
              <a:gd name="connsiteY5" fmla="*/ 990600 h 990600"/>
              <a:gd name="connsiteX6" fmla="*/ 1085850 w 6036026"/>
              <a:gd name="connsiteY6" fmla="*/ 990600 h 990600"/>
              <a:gd name="connsiteX7" fmla="*/ 0 w 6036026"/>
              <a:gd name="connsiteY7"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026" h="990600">
                <a:moveTo>
                  <a:pt x="0" y="0"/>
                </a:moveTo>
                <a:lnTo>
                  <a:pt x="1085850" y="0"/>
                </a:lnTo>
                <a:lnTo>
                  <a:pt x="3959576" y="0"/>
                </a:lnTo>
                <a:lnTo>
                  <a:pt x="5045426" y="0"/>
                </a:lnTo>
                <a:lnTo>
                  <a:pt x="6036026" y="990600"/>
                </a:lnTo>
                <a:lnTo>
                  <a:pt x="4950176" y="990600"/>
                </a:lnTo>
                <a:lnTo>
                  <a:pt x="1085850"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itle 7">
            <a:extLst>
              <a:ext uri="{FF2B5EF4-FFF2-40B4-BE49-F238E27FC236}">
                <a16:creationId xmlns:a16="http://schemas.microsoft.com/office/drawing/2014/main" id="{74AD0585-27BD-4B5B-B937-6885810A670B}"/>
              </a:ext>
            </a:extLst>
          </p:cNvPr>
          <p:cNvSpPr>
            <a:spLocks noGrp="1"/>
          </p:cNvSpPr>
          <p:nvPr>
            <p:ph type="title"/>
          </p:nvPr>
        </p:nvSpPr>
        <p:spPr>
          <a:xfrm>
            <a:off x="444759" y="298012"/>
            <a:ext cx="11582400" cy="403137"/>
          </a:xfrm>
        </p:spPr>
        <p:txBody>
          <a:bodyPr/>
          <a:lstStyle/>
          <a:p>
            <a:r>
              <a:rPr lang="en-IN" dirty="0">
                <a:solidFill>
                  <a:schemeClr val="bg1"/>
                </a:solidFill>
              </a:rPr>
              <a:t>Next steps -  </a:t>
            </a:r>
            <a:r>
              <a:rPr lang="en-IN" sz="3200" dirty="0">
                <a:gradFill>
                  <a:gsLst>
                    <a:gs pos="0">
                      <a:srgbClr val="FFFFFF"/>
                    </a:gs>
                    <a:gs pos="100000">
                      <a:srgbClr val="FFFFFF"/>
                    </a:gs>
                  </a:gsLst>
                  <a:lin ang="5400000" scaled="0"/>
                </a:gradFill>
                <a:ea typeface="Segoe UI" pitchFamily="34" charset="0"/>
                <a:cs typeface="Segoe UI" pitchFamily="34" charset="0"/>
              </a:rPr>
              <a:t>Build Your Own </a:t>
            </a:r>
            <a:r>
              <a:rPr lang="en-IN" sz="3200" dirty="0">
                <a:solidFill>
                  <a:srgbClr val="742774"/>
                </a:solidFill>
                <a:ea typeface="Segoe UI" pitchFamily="34" charset="0"/>
                <a:cs typeface="Segoe UI" pitchFamily="34" charset="0"/>
              </a:rPr>
              <a:t>Power Apps Solutions</a:t>
            </a:r>
            <a:r>
              <a:rPr lang="en-IN" dirty="0">
                <a:solidFill>
                  <a:srgbClr val="742774"/>
                </a:solidFill>
              </a:rPr>
              <a:t> </a:t>
            </a:r>
          </a:p>
        </p:txBody>
      </p:sp>
      <p:pic>
        <p:nvPicPr>
          <p:cNvPr id="4" name="Picture 3" descr="S01">
            <a:extLst>
              <a:ext uri="{FF2B5EF4-FFF2-40B4-BE49-F238E27FC236}">
                <a16:creationId xmlns:a16="http://schemas.microsoft.com/office/drawing/2014/main" id="{6B42B1D3-6F66-4F8F-A0C4-C6451DA4BF18}"/>
              </a:ext>
            </a:extLst>
          </p:cNvPr>
          <p:cNvPicPr>
            <a:picLocks noChangeAspect="1"/>
          </p:cNvPicPr>
          <p:nvPr/>
        </p:nvPicPr>
        <p:blipFill>
          <a:blip r:embed="rId2"/>
          <a:stretch>
            <a:fillRect/>
          </a:stretch>
        </p:blipFill>
        <p:spPr>
          <a:xfrm>
            <a:off x="1200539" y="1129476"/>
            <a:ext cx="1505712" cy="1505712"/>
          </a:xfrm>
          <a:prstGeom prst="rect">
            <a:avLst/>
          </a:prstGeom>
        </p:spPr>
      </p:pic>
      <p:sp>
        <p:nvSpPr>
          <p:cNvPr id="41" name="Rectangle 40">
            <a:extLst>
              <a:ext uri="{FF2B5EF4-FFF2-40B4-BE49-F238E27FC236}">
                <a16:creationId xmlns:a16="http://schemas.microsoft.com/office/drawing/2014/main" id="{096F02AA-FBB6-4C6F-8C35-9EBD437641CF}"/>
              </a:ext>
            </a:extLst>
          </p:cNvPr>
          <p:cNvSpPr/>
          <p:nvPr/>
        </p:nvSpPr>
        <p:spPr bwMode="auto">
          <a:xfrm>
            <a:off x="2385707" y="1392817"/>
            <a:ext cx="2612568" cy="706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Power BI</a:t>
            </a:r>
            <a:endParaRPr lang="en-IN" sz="2000" dirty="0">
              <a:solidFill>
                <a:schemeClr val="tx1"/>
              </a:solidFill>
              <a:latin typeface="+mj-lt"/>
              <a:ea typeface="Segoe UI" pitchFamily="34" charset="0"/>
              <a:cs typeface="Segoe UI" pitchFamily="34" charset="0"/>
            </a:endParaRPr>
          </a:p>
        </p:txBody>
      </p:sp>
      <p:pic>
        <p:nvPicPr>
          <p:cNvPr id="7" name="Picture 6" descr="S02">
            <a:extLst>
              <a:ext uri="{FF2B5EF4-FFF2-40B4-BE49-F238E27FC236}">
                <a16:creationId xmlns:a16="http://schemas.microsoft.com/office/drawing/2014/main" id="{4DB244B0-D027-4CA3-BEEC-33FEAFEF2744}"/>
              </a:ext>
            </a:extLst>
          </p:cNvPr>
          <p:cNvPicPr>
            <a:picLocks noChangeAspect="1"/>
          </p:cNvPicPr>
          <p:nvPr/>
        </p:nvPicPr>
        <p:blipFill>
          <a:blip r:embed="rId3"/>
          <a:stretch>
            <a:fillRect/>
          </a:stretch>
        </p:blipFill>
        <p:spPr>
          <a:xfrm>
            <a:off x="2385707" y="2991201"/>
            <a:ext cx="1504188" cy="1505712"/>
          </a:xfrm>
          <a:prstGeom prst="rect">
            <a:avLst/>
          </a:prstGeom>
        </p:spPr>
      </p:pic>
      <p:sp>
        <p:nvSpPr>
          <p:cNvPr id="42" name="Rectangle 41">
            <a:extLst>
              <a:ext uri="{FF2B5EF4-FFF2-40B4-BE49-F238E27FC236}">
                <a16:creationId xmlns:a16="http://schemas.microsoft.com/office/drawing/2014/main" id="{53E8DD50-9491-4050-B510-42BAFECAEB9C}"/>
              </a:ext>
            </a:extLst>
          </p:cNvPr>
          <p:cNvSpPr/>
          <p:nvPr/>
        </p:nvSpPr>
        <p:spPr bwMode="auto">
          <a:xfrm>
            <a:off x="3691991" y="3378217"/>
            <a:ext cx="2612568" cy="706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Microsoft Teams</a:t>
            </a:r>
            <a:endParaRPr lang="en-IN" sz="2000" dirty="0">
              <a:solidFill>
                <a:schemeClr val="tx1"/>
              </a:solidFill>
              <a:latin typeface="+mj-lt"/>
              <a:ea typeface="Segoe UI" pitchFamily="34" charset="0"/>
              <a:cs typeface="Segoe UI" pitchFamily="34" charset="0"/>
            </a:endParaRPr>
          </a:p>
        </p:txBody>
      </p:sp>
      <p:pic>
        <p:nvPicPr>
          <p:cNvPr id="10" name="Picture 9" descr="S03">
            <a:extLst>
              <a:ext uri="{FF2B5EF4-FFF2-40B4-BE49-F238E27FC236}">
                <a16:creationId xmlns:a16="http://schemas.microsoft.com/office/drawing/2014/main" id="{F664668D-12E3-45F2-9D75-C789C9F0C019}"/>
              </a:ext>
            </a:extLst>
          </p:cNvPr>
          <p:cNvPicPr>
            <a:picLocks noChangeAspect="1"/>
          </p:cNvPicPr>
          <p:nvPr/>
        </p:nvPicPr>
        <p:blipFill>
          <a:blip r:embed="rId4"/>
          <a:stretch>
            <a:fillRect/>
          </a:stretch>
        </p:blipFill>
        <p:spPr>
          <a:xfrm>
            <a:off x="6051627" y="1129476"/>
            <a:ext cx="1505712" cy="1505712"/>
          </a:xfrm>
          <a:prstGeom prst="rect">
            <a:avLst/>
          </a:prstGeom>
        </p:spPr>
      </p:pic>
      <p:sp>
        <p:nvSpPr>
          <p:cNvPr id="43" name="Rectangle 42">
            <a:extLst>
              <a:ext uri="{FF2B5EF4-FFF2-40B4-BE49-F238E27FC236}">
                <a16:creationId xmlns:a16="http://schemas.microsoft.com/office/drawing/2014/main" id="{CC6B8B5A-0C43-4CE5-A5C9-5D8CFB246BAD}"/>
              </a:ext>
            </a:extLst>
          </p:cNvPr>
          <p:cNvSpPr/>
          <p:nvPr/>
        </p:nvSpPr>
        <p:spPr bwMode="auto">
          <a:xfrm>
            <a:off x="7711630" y="1542091"/>
            <a:ext cx="2612568" cy="706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Power Virtual Agent</a:t>
            </a:r>
            <a:endParaRPr lang="en-IN" sz="2000" dirty="0">
              <a:solidFill>
                <a:schemeClr val="tx1"/>
              </a:solidFill>
              <a:latin typeface="+mj-l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59289646-997A-429B-9D6D-B0EDD0CB1AD0}"/>
              </a:ext>
              <a:ext uri="{C183D7F6-B498-43B3-948B-1728B52AA6E4}">
                <adec:decorative xmlns:adec="http://schemas.microsoft.com/office/drawing/2017/decorative" val="1"/>
              </a:ext>
            </a:extLst>
          </p:cNvPr>
          <p:cNvSpPr/>
          <p:nvPr/>
        </p:nvSpPr>
        <p:spPr bwMode="auto">
          <a:xfrm flipH="1">
            <a:off x="9413531" y="-25400"/>
            <a:ext cx="2781933" cy="2235200"/>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 name="connsiteX0" fmla="*/ 0 w 3809827"/>
              <a:gd name="connsiteY0" fmla="*/ 0 h 3061083"/>
              <a:gd name="connsiteX1" fmla="*/ 3809827 w 3809827"/>
              <a:gd name="connsiteY1" fmla="*/ 0 h 3061083"/>
              <a:gd name="connsiteX2" fmla="*/ 748743 w 3809827"/>
              <a:gd name="connsiteY2" fmla="*/ 3061083 h 3061083"/>
              <a:gd name="connsiteX3" fmla="*/ 0 w 3809827"/>
              <a:gd name="connsiteY3" fmla="*/ 2312341 h 3061083"/>
              <a:gd name="connsiteX4" fmla="*/ 117729 w 3809827"/>
              <a:gd name="connsiteY4" fmla="*/ 117729 h 3061083"/>
              <a:gd name="connsiteX0" fmla="*/ 0 w 3809827"/>
              <a:gd name="connsiteY0" fmla="*/ 0 h 3061083"/>
              <a:gd name="connsiteX1" fmla="*/ 3809827 w 3809827"/>
              <a:gd name="connsiteY1" fmla="*/ 0 h 3061083"/>
              <a:gd name="connsiteX2" fmla="*/ 748743 w 3809827"/>
              <a:gd name="connsiteY2" fmla="*/ 3061083 h 3061083"/>
              <a:gd name="connsiteX3" fmla="*/ 0 w 3809827"/>
              <a:gd name="connsiteY3" fmla="*/ 2312341 h 3061083"/>
              <a:gd name="connsiteX0" fmla="*/ 3809827 w 3809827"/>
              <a:gd name="connsiteY0" fmla="*/ 0 h 3061083"/>
              <a:gd name="connsiteX1" fmla="*/ 748743 w 3809827"/>
              <a:gd name="connsiteY1" fmla="*/ 3061083 h 3061083"/>
              <a:gd name="connsiteX2" fmla="*/ 0 w 3809827"/>
              <a:gd name="connsiteY2" fmla="*/ 2312341 h 3061083"/>
            </a:gdLst>
            <a:ahLst/>
            <a:cxnLst>
              <a:cxn ang="0">
                <a:pos x="connsiteX0" y="connsiteY0"/>
              </a:cxn>
              <a:cxn ang="0">
                <a:pos x="connsiteX1" y="connsiteY1"/>
              </a:cxn>
              <a:cxn ang="0">
                <a:pos x="connsiteX2" y="connsiteY2"/>
              </a:cxn>
            </a:cxnLst>
            <a:rect l="l" t="t" r="r" b="b"/>
            <a:pathLst>
              <a:path w="3809827" h="3061083">
                <a:moveTo>
                  <a:pt x="3809827" y="0"/>
                </a:moveTo>
                <a:lnTo>
                  <a:pt x="748743" y="3061083"/>
                </a:lnTo>
                <a:lnTo>
                  <a:pt x="0" y="2312341"/>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descr="S03">
            <a:extLst>
              <a:ext uri="{FF2B5EF4-FFF2-40B4-BE49-F238E27FC236}">
                <a16:creationId xmlns:a16="http://schemas.microsoft.com/office/drawing/2014/main" id="{164F6194-5903-4A75-9B97-2CD6FC78EC03}"/>
              </a:ext>
            </a:extLst>
          </p:cNvPr>
          <p:cNvPicPr>
            <a:picLocks noChangeAspect="1"/>
          </p:cNvPicPr>
          <p:nvPr/>
        </p:nvPicPr>
        <p:blipFill>
          <a:blip r:embed="rId4"/>
          <a:stretch>
            <a:fillRect/>
          </a:stretch>
        </p:blipFill>
        <p:spPr>
          <a:xfrm>
            <a:off x="6678256" y="2991201"/>
            <a:ext cx="1505712" cy="1505712"/>
          </a:xfrm>
          <a:prstGeom prst="rect">
            <a:avLst/>
          </a:prstGeom>
        </p:spPr>
      </p:pic>
      <p:sp>
        <p:nvSpPr>
          <p:cNvPr id="3" name="Rectangle 2">
            <a:extLst>
              <a:ext uri="{FF2B5EF4-FFF2-40B4-BE49-F238E27FC236}">
                <a16:creationId xmlns:a16="http://schemas.microsoft.com/office/drawing/2014/main" id="{F04BC413-1453-485D-98DF-E1F8618A5825}"/>
              </a:ext>
            </a:extLst>
          </p:cNvPr>
          <p:cNvSpPr/>
          <p:nvPr/>
        </p:nvSpPr>
        <p:spPr bwMode="auto">
          <a:xfrm>
            <a:off x="8296019" y="3429000"/>
            <a:ext cx="2612568" cy="706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Power Apps Portal App</a:t>
            </a:r>
            <a:endParaRPr lang="en-IN" sz="2000" dirty="0">
              <a:solidFill>
                <a:schemeClr val="tx1"/>
              </a:solidFill>
              <a:latin typeface="+mj-lt"/>
              <a:ea typeface="Segoe UI" pitchFamily="34" charset="0"/>
              <a:cs typeface="Segoe UI" pitchFamily="34" charset="0"/>
            </a:endParaRPr>
          </a:p>
        </p:txBody>
      </p:sp>
      <p:sp>
        <p:nvSpPr>
          <p:cNvPr id="5" name="TextBox 4">
            <a:extLst>
              <a:ext uri="{FF2B5EF4-FFF2-40B4-BE49-F238E27FC236}">
                <a16:creationId xmlns:a16="http://schemas.microsoft.com/office/drawing/2014/main" id="{C39EE150-D6B0-49BA-9B41-A1E93C139D2A}"/>
              </a:ext>
              <a:ext uri="{C183D7F6-B498-43B3-948B-1728B52AA6E4}">
                <adec:decorative xmlns:adec="http://schemas.microsoft.com/office/drawing/2017/decorative" val="1"/>
              </a:ext>
            </a:extLst>
          </p:cNvPr>
          <p:cNvSpPr txBox="1"/>
          <p:nvPr/>
        </p:nvSpPr>
        <p:spPr>
          <a:xfrm>
            <a:off x="7557339" y="3458514"/>
            <a:ext cx="234111" cy="551511"/>
          </a:xfrm>
          <a:prstGeom prst="rect">
            <a:avLst/>
          </a:prstGeom>
          <a:solidFill>
            <a:srgbClr val="EAEAEA"/>
          </a:solid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60D1DFDD-1FD5-4773-BF97-7F86654C87F3}"/>
              </a:ext>
            </a:extLst>
          </p:cNvPr>
          <p:cNvSpPr txBox="1"/>
          <p:nvPr/>
        </p:nvSpPr>
        <p:spPr>
          <a:xfrm>
            <a:off x="7363193" y="3401605"/>
            <a:ext cx="4953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742774"/>
                </a:solidFill>
              </a:rPr>
              <a:t>4</a:t>
            </a:r>
          </a:p>
        </p:txBody>
      </p:sp>
      <p:sp>
        <p:nvSpPr>
          <p:cNvPr id="44" name="Text Placeholder 2">
            <a:extLst>
              <a:ext uri="{FF2B5EF4-FFF2-40B4-BE49-F238E27FC236}">
                <a16:creationId xmlns:a16="http://schemas.microsoft.com/office/drawing/2014/main" id="{5C57596A-9877-4C7E-B429-63D601839B8D}"/>
              </a:ext>
            </a:extLst>
          </p:cNvPr>
          <p:cNvSpPr txBox="1">
            <a:spLocks/>
          </p:cNvSpPr>
          <p:nvPr/>
        </p:nvSpPr>
        <p:spPr>
          <a:xfrm>
            <a:off x="0" y="5217884"/>
            <a:ext cx="12192000" cy="1095829"/>
          </a:xfrm>
          <a:prstGeom prst="rect">
            <a:avLst/>
          </a:prstGeom>
          <a:solidFill>
            <a:srgbClr val="EAEAEA"/>
          </a:solidFill>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t>These labs continue to build the app functionality from the prior labs</a:t>
            </a:r>
          </a:p>
        </p:txBody>
      </p:sp>
    </p:spTree>
    <p:extLst>
      <p:ext uri="{BB962C8B-B14F-4D97-AF65-F5344CB8AC3E}">
        <p14:creationId xmlns:p14="http://schemas.microsoft.com/office/powerpoint/2010/main" val="3326128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R01&#10;">
            <a:extLst>
              <a:ext uri="{FF2B5EF4-FFF2-40B4-BE49-F238E27FC236}">
                <a16:creationId xmlns:a16="http://schemas.microsoft.com/office/drawing/2014/main" id="{AB21DCB3-CFAE-4D67-8B03-E7C8CD0A2A80}"/>
              </a:ext>
            </a:extLst>
          </p:cNvPr>
          <p:cNvPicPr>
            <a:picLocks noChangeAspect="1"/>
          </p:cNvPicPr>
          <p:nvPr/>
        </p:nvPicPr>
        <p:blipFill>
          <a:blip r:embed="rId3"/>
          <a:stretch>
            <a:fillRect/>
          </a:stretch>
        </p:blipFill>
        <p:spPr>
          <a:xfrm>
            <a:off x="380863" y="3675367"/>
            <a:ext cx="1066800" cy="1068324"/>
          </a:xfrm>
          <a:prstGeom prst="rect">
            <a:avLst/>
          </a:prstGeom>
        </p:spPr>
      </p:pic>
      <p:sp>
        <p:nvSpPr>
          <p:cNvPr id="17" name="Freeform: Shape 16">
            <a:extLst>
              <a:ext uri="{FF2B5EF4-FFF2-40B4-BE49-F238E27FC236}">
                <a16:creationId xmlns:a16="http://schemas.microsoft.com/office/drawing/2014/main" id="{F2FC6D3D-B0E5-476C-B5C6-DDC49C8E3765}"/>
              </a:ext>
              <a:ext uri="{C183D7F6-B498-43B3-948B-1728B52AA6E4}">
                <adec:decorative xmlns:adec="http://schemas.microsoft.com/office/drawing/2017/decorative" val="1"/>
              </a:ext>
            </a:extLst>
          </p:cNvPr>
          <p:cNvSpPr/>
          <p:nvPr/>
        </p:nvSpPr>
        <p:spPr bwMode="auto">
          <a:xfrm>
            <a:off x="0" y="0"/>
            <a:ext cx="6036026" cy="990600"/>
          </a:xfrm>
          <a:custGeom>
            <a:avLst/>
            <a:gdLst>
              <a:gd name="connsiteX0" fmla="*/ 0 w 6036026"/>
              <a:gd name="connsiteY0" fmla="*/ 0 h 990600"/>
              <a:gd name="connsiteX1" fmla="*/ 1085850 w 6036026"/>
              <a:gd name="connsiteY1" fmla="*/ 0 h 990600"/>
              <a:gd name="connsiteX2" fmla="*/ 3959576 w 6036026"/>
              <a:gd name="connsiteY2" fmla="*/ 0 h 990600"/>
              <a:gd name="connsiteX3" fmla="*/ 5045426 w 6036026"/>
              <a:gd name="connsiteY3" fmla="*/ 0 h 990600"/>
              <a:gd name="connsiteX4" fmla="*/ 6036026 w 6036026"/>
              <a:gd name="connsiteY4" fmla="*/ 990600 h 990600"/>
              <a:gd name="connsiteX5" fmla="*/ 4950176 w 6036026"/>
              <a:gd name="connsiteY5" fmla="*/ 990600 h 990600"/>
              <a:gd name="connsiteX6" fmla="*/ 1085850 w 6036026"/>
              <a:gd name="connsiteY6" fmla="*/ 990600 h 990600"/>
              <a:gd name="connsiteX7" fmla="*/ 0 w 6036026"/>
              <a:gd name="connsiteY7"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026" h="990600">
                <a:moveTo>
                  <a:pt x="0" y="0"/>
                </a:moveTo>
                <a:lnTo>
                  <a:pt x="1085850" y="0"/>
                </a:lnTo>
                <a:lnTo>
                  <a:pt x="3959576" y="0"/>
                </a:lnTo>
                <a:lnTo>
                  <a:pt x="5045426" y="0"/>
                </a:lnTo>
                <a:lnTo>
                  <a:pt x="6036026" y="990600"/>
                </a:lnTo>
                <a:lnTo>
                  <a:pt x="4950176" y="990600"/>
                </a:lnTo>
                <a:lnTo>
                  <a:pt x="1085850"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Title 7">
            <a:extLst>
              <a:ext uri="{FF2B5EF4-FFF2-40B4-BE49-F238E27FC236}">
                <a16:creationId xmlns:a16="http://schemas.microsoft.com/office/drawing/2014/main" id="{B6BA58D2-399D-4A3C-8107-0DE6257BC5F8}"/>
              </a:ext>
            </a:extLst>
          </p:cNvPr>
          <p:cNvSpPr>
            <a:spLocks noGrp="1"/>
          </p:cNvSpPr>
          <p:nvPr>
            <p:ph type="title"/>
          </p:nvPr>
        </p:nvSpPr>
        <p:spPr>
          <a:xfrm>
            <a:off x="311150" y="315628"/>
            <a:ext cx="11582400" cy="403137"/>
          </a:xfrm>
        </p:spPr>
        <p:txBody>
          <a:bodyPr/>
          <a:lstStyle/>
          <a:p>
            <a:r>
              <a:rPr lang="en-IN" dirty="0">
                <a:solidFill>
                  <a:schemeClr val="bg1"/>
                </a:solidFill>
              </a:rPr>
              <a:t>Crisis response labs</a:t>
            </a:r>
          </a:p>
        </p:txBody>
      </p:sp>
      <p:grpSp>
        <p:nvGrpSpPr>
          <p:cNvPr id="7" name="Group 6" descr="A screenshot of Crisis communication Admin App">
            <a:extLst>
              <a:ext uri="{FF2B5EF4-FFF2-40B4-BE49-F238E27FC236}">
                <a16:creationId xmlns:a16="http://schemas.microsoft.com/office/drawing/2014/main" id="{54C77DFE-C7FB-45A3-A6A9-DE5386156165}"/>
              </a:ext>
            </a:extLst>
          </p:cNvPr>
          <p:cNvGrpSpPr/>
          <p:nvPr/>
        </p:nvGrpSpPr>
        <p:grpSpPr>
          <a:xfrm>
            <a:off x="1524000" y="1503531"/>
            <a:ext cx="2654908" cy="2151908"/>
            <a:chOff x="1214279" y="1456491"/>
            <a:chExt cx="2412841" cy="1955704"/>
          </a:xfrm>
        </p:grpSpPr>
        <p:grpSp>
          <p:nvGrpSpPr>
            <p:cNvPr id="6" name="Group 5">
              <a:extLst>
                <a:ext uri="{FF2B5EF4-FFF2-40B4-BE49-F238E27FC236}">
                  <a16:creationId xmlns:a16="http://schemas.microsoft.com/office/drawing/2014/main" id="{4EE6552E-FC64-4FB5-AD55-1F541269EC7F}"/>
                </a:ext>
              </a:extLst>
            </p:cNvPr>
            <p:cNvGrpSpPr/>
            <p:nvPr/>
          </p:nvGrpSpPr>
          <p:grpSpPr>
            <a:xfrm>
              <a:off x="1214279" y="1456491"/>
              <a:ext cx="2412841" cy="1955704"/>
              <a:chOff x="1214279" y="1456491"/>
              <a:chExt cx="3192622" cy="1955704"/>
            </a:xfrm>
          </p:grpSpPr>
          <p:sp>
            <p:nvSpPr>
              <p:cNvPr id="55" name="Rectangle 54">
                <a:extLst>
                  <a:ext uri="{FF2B5EF4-FFF2-40B4-BE49-F238E27FC236}">
                    <a16:creationId xmlns:a16="http://schemas.microsoft.com/office/drawing/2014/main" id="{75954738-6270-4267-918C-742D6AF61350}"/>
                  </a:ext>
                  <a:ext uri="{C183D7F6-B498-43B3-948B-1728B52AA6E4}">
                    <adec:decorative xmlns:adec="http://schemas.microsoft.com/office/drawing/2017/decorative" val="1"/>
                  </a:ext>
                </a:extLst>
              </p:cNvPr>
              <p:cNvSpPr/>
              <p:nvPr/>
            </p:nvSpPr>
            <p:spPr bwMode="auto">
              <a:xfrm>
                <a:off x="1331488" y="1549467"/>
                <a:ext cx="2958204" cy="17697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5DE7495-ED55-495C-9EC4-06BF95C4506A}"/>
                  </a:ext>
                  <a:ext uri="{C183D7F6-B498-43B3-948B-1728B52AA6E4}">
                    <adec:decorative xmlns:adec="http://schemas.microsoft.com/office/drawing/2017/decorative" val="1"/>
                  </a:ext>
                </a:extLst>
              </p:cNvPr>
              <p:cNvSpPr/>
              <p:nvPr/>
            </p:nvSpPr>
            <p:spPr>
              <a:xfrm flipH="1">
                <a:off x="1214279" y="1456491"/>
                <a:ext cx="3192622" cy="195570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pic>
          <p:nvPicPr>
            <p:cNvPr id="63" name="Picture 4" descr="A screenshot of Crisis communication Admin App">
              <a:extLst>
                <a:ext uri="{FF2B5EF4-FFF2-40B4-BE49-F238E27FC236}">
                  <a16:creationId xmlns:a16="http://schemas.microsoft.com/office/drawing/2014/main" id="{AE0EF187-01B5-4958-BF0C-A13B0DAA4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477" y="1599998"/>
              <a:ext cx="1170444" cy="166869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2DE67DBD-A6E5-41E2-9A75-0CD5AA2B637E}"/>
              </a:ext>
            </a:extLst>
          </p:cNvPr>
          <p:cNvSpPr/>
          <p:nvPr/>
        </p:nvSpPr>
        <p:spPr bwMode="auto">
          <a:xfrm>
            <a:off x="1524000" y="3940919"/>
            <a:ext cx="3704722" cy="548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rPr>
              <a:t>Crisis Communication App</a:t>
            </a:r>
            <a:endParaRPr lang="en-IN" sz="2000" dirty="0">
              <a:solidFill>
                <a:schemeClr val="tx1"/>
              </a:solidFill>
              <a:latin typeface="+mj-lt"/>
              <a:ea typeface="Segoe UI" pitchFamily="34" charset="0"/>
              <a:cs typeface="Segoe UI" pitchFamily="34" charset="0"/>
            </a:endParaRPr>
          </a:p>
        </p:txBody>
      </p:sp>
      <p:grpSp>
        <p:nvGrpSpPr>
          <p:cNvPr id="8" name="Group 7" descr="A screenshot of a conversation between two person">
            <a:extLst>
              <a:ext uri="{FF2B5EF4-FFF2-40B4-BE49-F238E27FC236}">
                <a16:creationId xmlns:a16="http://schemas.microsoft.com/office/drawing/2014/main" id="{9031FCE4-F5CF-4781-8404-7AD483558ABF}"/>
              </a:ext>
            </a:extLst>
          </p:cNvPr>
          <p:cNvGrpSpPr/>
          <p:nvPr/>
        </p:nvGrpSpPr>
        <p:grpSpPr>
          <a:xfrm>
            <a:off x="8013093" y="1503531"/>
            <a:ext cx="2654908" cy="2151908"/>
            <a:chOff x="8205015" y="1456491"/>
            <a:chExt cx="2412841" cy="1955704"/>
          </a:xfrm>
        </p:grpSpPr>
        <p:sp>
          <p:nvSpPr>
            <p:cNvPr id="67" name="Rectangle 66">
              <a:extLst>
                <a:ext uri="{FF2B5EF4-FFF2-40B4-BE49-F238E27FC236}">
                  <a16:creationId xmlns:a16="http://schemas.microsoft.com/office/drawing/2014/main" id="{7F947D08-DA3E-4667-BC14-C63C9349BBA2}"/>
                </a:ext>
                <a:ext uri="{C183D7F6-B498-43B3-948B-1728B52AA6E4}">
                  <adec:decorative xmlns:adec="http://schemas.microsoft.com/office/drawing/2017/decorative" val="1"/>
                </a:ext>
              </a:extLst>
            </p:cNvPr>
            <p:cNvSpPr/>
            <p:nvPr/>
          </p:nvSpPr>
          <p:spPr bwMode="auto">
            <a:xfrm>
              <a:off x="8293596" y="1549467"/>
              <a:ext cx="2235678" cy="17697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D0B1C8B-72A6-4474-B89B-465FE70806ED}"/>
                </a:ext>
                <a:ext uri="{C183D7F6-B498-43B3-948B-1728B52AA6E4}">
                  <adec:decorative xmlns:adec="http://schemas.microsoft.com/office/drawing/2017/decorative" val="1"/>
                </a:ext>
              </a:extLst>
            </p:cNvPr>
            <p:cNvSpPr/>
            <p:nvPr/>
          </p:nvSpPr>
          <p:spPr>
            <a:xfrm flipH="1">
              <a:off x="8205015" y="1456491"/>
              <a:ext cx="2412841" cy="195570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62" name="Picture 2" descr="A screenshot of a conversation between two person">
              <a:extLst>
                <a:ext uri="{FF2B5EF4-FFF2-40B4-BE49-F238E27FC236}">
                  <a16:creationId xmlns:a16="http://schemas.microsoft.com/office/drawing/2014/main" id="{52E11095-0848-4AC7-9BA6-E796AE5C50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63" t="1303" r="3963" b="1303"/>
            <a:stretch/>
          </p:blipFill>
          <p:spPr bwMode="auto">
            <a:xfrm>
              <a:off x="8599370" y="1567156"/>
              <a:ext cx="1624130" cy="1734376"/>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0" name="Picture 9" descr="CR02">
            <a:extLst>
              <a:ext uri="{FF2B5EF4-FFF2-40B4-BE49-F238E27FC236}">
                <a16:creationId xmlns:a16="http://schemas.microsoft.com/office/drawing/2014/main" id="{AA0CDC47-94C7-47DB-9A9C-AF3FBAE8F892}"/>
              </a:ext>
            </a:extLst>
          </p:cNvPr>
          <p:cNvPicPr>
            <a:picLocks noChangeAspect="1"/>
          </p:cNvPicPr>
          <p:nvPr/>
        </p:nvPicPr>
        <p:blipFill>
          <a:blip r:embed="rId6"/>
          <a:stretch>
            <a:fillRect/>
          </a:stretch>
        </p:blipFill>
        <p:spPr>
          <a:xfrm>
            <a:off x="6859750" y="3676891"/>
            <a:ext cx="1066800" cy="1066800"/>
          </a:xfrm>
          <a:prstGeom prst="rect">
            <a:avLst/>
          </a:prstGeom>
        </p:spPr>
      </p:pic>
      <p:sp>
        <p:nvSpPr>
          <p:cNvPr id="51" name="Rectangle 50">
            <a:extLst>
              <a:ext uri="{FF2B5EF4-FFF2-40B4-BE49-F238E27FC236}">
                <a16:creationId xmlns:a16="http://schemas.microsoft.com/office/drawing/2014/main" id="{302D04C6-31F0-45AF-9797-D735B42DFF4D}"/>
              </a:ext>
            </a:extLst>
          </p:cNvPr>
          <p:cNvSpPr/>
          <p:nvPr/>
        </p:nvSpPr>
        <p:spPr bwMode="auto">
          <a:xfrm>
            <a:off x="8013093" y="3940919"/>
            <a:ext cx="3704722" cy="548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rPr>
              <a:t>Crisis Bot</a:t>
            </a:r>
            <a:endParaRPr lang="en-IN" sz="2000" dirty="0">
              <a:solidFill>
                <a:schemeClr val="tx1"/>
              </a:solidFill>
              <a:latin typeface="+mj-lt"/>
              <a:ea typeface="Segoe UI" pitchFamily="34" charset="0"/>
              <a:cs typeface="Segoe UI" pitchFamily="34" charset="0"/>
            </a:endParaRPr>
          </a:p>
        </p:txBody>
      </p:sp>
      <p:sp>
        <p:nvSpPr>
          <p:cNvPr id="42" name="Text Placeholder 2">
            <a:extLst>
              <a:ext uri="{FF2B5EF4-FFF2-40B4-BE49-F238E27FC236}">
                <a16:creationId xmlns:a16="http://schemas.microsoft.com/office/drawing/2014/main" id="{4AC7BC57-6F55-4C16-8C9C-69F94CEC4927}"/>
              </a:ext>
            </a:extLst>
          </p:cNvPr>
          <p:cNvSpPr txBox="1">
            <a:spLocks/>
          </p:cNvSpPr>
          <p:nvPr/>
        </p:nvSpPr>
        <p:spPr>
          <a:xfrm>
            <a:off x="0" y="5217884"/>
            <a:ext cx="12192000" cy="1095829"/>
          </a:xfrm>
          <a:prstGeom prst="rect">
            <a:avLst/>
          </a:prstGeom>
          <a:solidFill>
            <a:srgbClr val="EAEAEA"/>
          </a:solidFill>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a:t>These labs are independent of the AIAD labs.  They can be completed in the AIAD environment, or another non-production instance</a:t>
            </a:r>
          </a:p>
        </p:txBody>
      </p:sp>
      <p:sp>
        <p:nvSpPr>
          <p:cNvPr id="43" name="Freeform: Shape 42">
            <a:extLst>
              <a:ext uri="{FF2B5EF4-FFF2-40B4-BE49-F238E27FC236}">
                <a16:creationId xmlns:a16="http://schemas.microsoft.com/office/drawing/2014/main" id="{EB65D273-01C8-4144-9E09-3A494AF5D485}"/>
              </a:ext>
              <a:ext uri="{C183D7F6-B498-43B3-948B-1728B52AA6E4}">
                <adec:decorative xmlns:adec="http://schemas.microsoft.com/office/drawing/2017/decorative" val="1"/>
              </a:ext>
            </a:extLst>
          </p:cNvPr>
          <p:cNvSpPr/>
          <p:nvPr/>
        </p:nvSpPr>
        <p:spPr bwMode="auto">
          <a:xfrm flipH="1">
            <a:off x="9413531" y="-25400"/>
            <a:ext cx="2781933" cy="2235200"/>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 name="connsiteX0" fmla="*/ 0 w 3809827"/>
              <a:gd name="connsiteY0" fmla="*/ 0 h 3061083"/>
              <a:gd name="connsiteX1" fmla="*/ 3809827 w 3809827"/>
              <a:gd name="connsiteY1" fmla="*/ 0 h 3061083"/>
              <a:gd name="connsiteX2" fmla="*/ 748743 w 3809827"/>
              <a:gd name="connsiteY2" fmla="*/ 3061083 h 3061083"/>
              <a:gd name="connsiteX3" fmla="*/ 0 w 3809827"/>
              <a:gd name="connsiteY3" fmla="*/ 2312341 h 3061083"/>
              <a:gd name="connsiteX4" fmla="*/ 117729 w 3809827"/>
              <a:gd name="connsiteY4" fmla="*/ 117729 h 3061083"/>
              <a:gd name="connsiteX0" fmla="*/ 0 w 3809827"/>
              <a:gd name="connsiteY0" fmla="*/ 0 h 3061083"/>
              <a:gd name="connsiteX1" fmla="*/ 3809827 w 3809827"/>
              <a:gd name="connsiteY1" fmla="*/ 0 h 3061083"/>
              <a:gd name="connsiteX2" fmla="*/ 748743 w 3809827"/>
              <a:gd name="connsiteY2" fmla="*/ 3061083 h 3061083"/>
              <a:gd name="connsiteX3" fmla="*/ 0 w 3809827"/>
              <a:gd name="connsiteY3" fmla="*/ 2312341 h 3061083"/>
              <a:gd name="connsiteX0" fmla="*/ 3809827 w 3809827"/>
              <a:gd name="connsiteY0" fmla="*/ 0 h 3061083"/>
              <a:gd name="connsiteX1" fmla="*/ 748743 w 3809827"/>
              <a:gd name="connsiteY1" fmla="*/ 3061083 h 3061083"/>
              <a:gd name="connsiteX2" fmla="*/ 0 w 3809827"/>
              <a:gd name="connsiteY2" fmla="*/ 2312341 h 3061083"/>
            </a:gdLst>
            <a:ahLst/>
            <a:cxnLst>
              <a:cxn ang="0">
                <a:pos x="connsiteX0" y="connsiteY0"/>
              </a:cxn>
              <a:cxn ang="0">
                <a:pos x="connsiteX1" y="connsiteY1"/>
              </a:cxn>
              <a:cxn ang="0">
                <a:pos x="connsiteX2" y="connsiteY2"/>
              </a:cxn>
            </a:cxnLst>
            <a:rect l="l" t="t" r="r" b="b"/>
            <a:pathLst>
              <a:path w="3809827" h="3061083">
                <a:moveTo>
                  <a:pt x="3809827" y="0"/>
                </a:moveTo>
                <a:lnTo>
                  <a:pt x="748743" y="3061083"/>
                </a:lnTo>
                <a:lnTo>
                  <a:pt x="0" y="2312341"/>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72270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FBABCEFC-E776-4122-A2EB-F33C49306588}"/>
              </a:ext>
              <a:ext uri="{C183D7F6-B498-43B3-948B-1728B52AA6E4}">
                <adec:decorative xmlns:adec="http://schemas.microsoft.com/office/drawing/2017/decorative" val="1"/>
              </a:ext>
            </a:extLst>
          </p:cNvPr>
          <p:cNvSpPr/>
          <p:nvPr/>
        </p:nvSpPr>
        <p:spPr bwMode="auto">
          <a:xfrm>
            <a:off x="0" y="0"/>
            <a:ext cx="11447028" cy="6865257"/>
          </a:xfrm>
          <a:custGeom>
            <a:avLst/>
            <a:gdLst>
              <a:gd name="connsiteX0" fmla="*/ 0 w 11447028"/>
              <a:gd name="connsiteY0" fmla="*/ 0 h 6865257"/>
              <a:gd name="connsiteX1" fmla="*/ 6019319 w 11447028"/>
              <a:gd name="connsiteY1" fmla="*/ 0 h 6865257"/>
              <a:gd name="connsiteX2" fmla="*/ 11447028 w 11447028"/>
              <a:gd name="connsiteY2" fmla="*/ 6865257 h 6865257"/>
              <a:gd name="connsiteX3" fmla="*/ 0 w 11447028"/>
              <a:gd name="connsiteY3" fmla="*/ 6865257 h 6865257"/>
            </a:gdLst>
            <a:ahLst/>
            <a:cxnLst>
              <a:cxn ang="0">
                <a:pos x="connsiteX0" y="connsiteY0"/>
              </a:cxn>
              <a:cxn ang="0">
                <a:pos x="connsiteX1" y="connsiteY1"/>
              </a:cxn>
              <a:cxn ang="0">
                <a:pos x="connsiteX2" y="connsiteY2"/>
              </a:cxn>
              <a:cxn ang="0">
                <a:pos x="connsiteX3" y="connsiteY3"/>
              </a:cxn>
            </a:cxnLst>
            <a:rect l="l" t="t" r="r" b="b"/>
            <a:pathLst>
              <a:path w="11447028" h="6865257">
                <a:moveTo>
                  <a:pt x="0" y="0"/>
                </a:moveTo>
                <a:lnTo>
                  <a:pt x="6019319" y="0"/>
                </a:lnTo>
                <a:lnTo>
                  <a:pt x="11447028" y="6865257"/>
                </a:lnTo>
                <a:lnTo>
                  <a:pt x="0" y="686525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7">
            <a:extLst>
              <a:ext uri="{FF2B5EF4-FFF2-40B4-BE49-F238E27FC236}">
                <a16:creationId xmlns:a16="http://schemas.microsoft.com/office/drawing/2014/main" id="{11ADAF0A-D1F7-4FF6-9A04-31E59713EDC8}"/>
              </a:ext>
            </a:extLst>
          </p:cNvPr>
          <p:cNvSpPr>
            <a:spLocks noGrp="1"/>
          </p:cNvSpPr>
          <p:nvPr>
            <p:ph type="title"/>
          </p:nvPr>
        </p:nvSpPr>
        <p:spPr>
          <a:xfrm>
            <a:off x="322385" y="575261"/>
            <a:ext cx="4322029" cy="1562583"/>
          </a:xfrm>
        </p:spPr>
        <p:txBody>
          <a:bodyPr/>
          <a:lstStyle/>
          <a:p>
            <a:r>
              <a:rPr lang="en-US" sz="5400" dirty="0"/>
              <a:t>Feedback</a:t>
            </a:r>
            <a:br>
              <a:rPr lang="en-US" sz="5400" dirty="0"/>
            </a:br>
            <a:br>
              <a:rPr lang="en-US" sz="5400" dirty="0"/>
            </a:br>
            <a:r>
              <a:rPr lang="en-US" sz="5400" dirty="0"/>
              <a:t> Form</a:t>
            </a:r>
          </a:p>
        </p:txBody>
      </p:sp>
      <p:sp>
        <p:nvSpPr>
          <p:cNvPr id="13" name="Text Placeholder 2">
            <a:extLst>
              <a:ext uri="{FF2B5EF4-FFF2-40B4-BE49-F238E27FC236}">
                <a16:creationId xmlns:a16="http://schemas.microsoft.com/office/drawing/2014/main" id="{C84B4B5C-2014-41DD-A6B5-B97EA18267E5}"/>
              </a:ext>
            </a:extLst>
          </p:cNvPr>
          <p:cNvSpPr txBox="1">
            <a:spLocks/>
          </p:cNvSpPr>
          <p:nvPr/>
        </p:nvSpPr>
        <p:spPr>
          <a:xfrm>
            <a:off x="4632960" y="5838271"/>
            <a:ext cx="6020421" cy="778727"/>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rgbClr val="742774"/>
                </a:solidFill>
                <a:latin typeface="+mn-lt"/>
              </a:rPr>
              <a:t>https://forms.office.com/r/pvw9TuagbL</a:t>
            </a:r>
          </a:p>
        </p:txBody>
      </p:sp>
      <p:sp>
        <p:nvSpPr>
          <p:cNvPr id="26" name="Freeform: Shape 25">
            <a:extLst>
              <a:ext uri="{FF2B5EF4-FFF2-40B4-BE49-F238E27FC236}">
                <a16:creationId xmlns:a16="http://schemas.microsoft.com/office/drawing/2014/main" id="{F556987A-B2D1-4795-9557-0AFC503E1EBA}"/>
              </a:ext>
              <a:ext uri="{C183D7F6-B498-43B3-948B-1728B52AA6E4}">
                <adec:decorative xmlns:adec="http://schemas.microsoft.com/office/drawing/2017/decorative" val="1"/>
              </a:ext>
            </a:extLst>
          </p:cNvPr>
          <p:cNvSpPr/>
          <p:nvPr/>
        </p:nvSpPr>
        <p:spPr bwMode="auto">
          <a:xfrm rot="20896406" flipH="1" flipV="1">
            <a:off x="7208234" y="-500162"/>
            <a:ext cx="4114869" cy="7858324"/>
          </a:xfrm>
          <a:custGeom>
            <a:avLst/>
            <a:gdLst>
              <a:gd name="connsiteX0" fmla="*/ 3907652 w 4114869"/>
              <a:gd name="connsiteY0" fmla="*/ 7815312 h 7858324"/>
              <a:gd name="connsiteX1" fmla="*/ 0 w 4114869"/>
              <a:gd name="connsiteY1" fmla="*/ 0 h 7858324"/>
              <a:gd name="connsiteX2" fmla="*/ 207217 w 4114869"/>
              <a:gd name="connsiteY2" fmla="*/ 43013 h 7858324"/>
              <a:gd name="connsiteX3" fmla="*/ 4114869 w 4114869"/>
              <a:gd name="connsiteY3" fmla="*/ 7858324 h 7858324"/>
            </a:gdLst>
            <a:ahLst/>
            <a:cxnLst>
              <a:cxn ang="0">
                <a:pos x="connsiteX0" y="connsiteY0"/>
              </a:cxn>
              <a:cxn ang="0">
                <a:pos x="connsiteX1" y="connsiteY1"/>
              </a:cxn>
              <a:cxn ang="0">
                <a:pos x="connsiteX2" y="connsiteY2"/>
              </a:cxn>
              <a:cxn ang="0">
                <a:pos x="connsiteX3" y="connsiteY3"/>
              </a:cxn>
            </a:cxnLst>
            <a:rect l="l" t="t" r="r" b="b"/>
            <a:pathLst>
              <a:path w="4114869" h="7858324">
                <a:moveTo>
                  <a:pt x="3907652" y="7815312"/>
                </a:moveTo>
                <a:lnTo>
                  <a:pt x="0" y="0"/>
                </a:lnTo>
                <a:lnTo>
                  <a:pt x="207217" y="43013"/>
                </a:lnTo>
                <a:lnTo>
                  <a:pt x="4114869" y="7858324"/>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24" name="Freeform: Shape 23">
            <a:extLst>
              <a:ext uri="{FF2B5EF4-FFF2-40B4-BE49-F238E27FC236}">
                <a16:creationId xmlns:a16="http://schemas.microsoft.com/office/drawing/2014/main" id="{131872D3-61EC-4B80-9527-A120476FA705}"/>
              </a:ext>
              <a:ext uri="{C183D7F6-B498-43B3-948B-1728B52AA6E4}">
                <adec:decorative xmlns:adec="http://schemas.microsoft.com/office/drawing/2017/decorative" val="1"/>
              </a:ext>
            </a:extLst>
          </p:cNvPr>
          <p:cNvSpPr/>
          <p:nvPr/>
        </p:nvSpPr>
        <p:spPr bwMode="auto">
          <a:xfrm rot="10096406" flipH="1" flipV="1">
            <a:off x="6999118" y="-500162"/>
            <a:ext cx="4114870" cy="7858324"/>
          </a:xfrm>
          <a:custGeom>
            <a:avLst/>
            <a:gdLst>
              <a:gd name="connsiteX0" fmla="*/ 0 w 4114870"/>
              <a:gd name="connsiteY0" fmla="*/ 0 h 7858324"/>
              <a:gd name="connsiteX1" fmla="*/ 207217 w 4114870"/>
              <a:gd name="connsiteY1" fmla="*/ 43013 h 7858324"/>
              <a:gd name="connsiteX2" fmla="*/ 4114870 w 4114870"/>
              <a:gd name="connsiteY2" fmla="*/ 7858324 h 7858324"/>
              <a:gd name="connsiteX3" fmla="*/ 3907652 w 4114870"/>
              <a:gd name="connsiteY3" fmla="*/ 7815311 h 7858324"/>
            </a:gdLst>
            <a:ahLst/>
            <a:cxnLst>
              <a:cxn ang="0">
                <a:pos x="connsiteX0" y="connsiteY0"/>
              </a:cxn>
              <a:cxn ang="0">
                <a:pos x="connsiteX1" y="connsiteY1"/>
              </a:cxn>
              <a:cxn ang="0">
                <a:pos x="connsiteX2" y="connsiteY2"/>
              </a:cxn>
              <a:cxn ang="0">
                <a:pos x="connsiteX3" y="connsiteY3"/>
              </a:cxn>
            </a:cxnLst>
            <a:rect l="l" t="t" r="r" b="b"/>
            <a:pathLst>
              <a:path w="4114870" h="7858324">
                <a:moveTo>
                  <a:pt x="0" y="0"/>
                </a:moveTo>
                <a:lnTo>
                  <a:pt x="207217" y="43013"/>
                </a:lnTo>
                <a:lnTo>
                  <a:pt x="4114870" y="7858324"/>
                </a:lnTo>
                <a:lnTo>
                  <a:pt x="3907652" y="7815311"/>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pic>
        <p:nvPicPr>
          <p:cNvPr id="3" name="Picture 2" descr="Qr code&#10;&#10;Description automatically generated">
            <a:extLst>
              <a:ext uri="{FF2B5EF4-FFF2-40B4-BE49-F238E27FC236}">
                <a16:creationId xmlns:a16="http://schemas.microsoft.com/office/drawing/2014/main" id="{2BE39B64-A87A-41AC-97A2-5BAF48683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249" y="1267985"/>
            <a:ext cx="4322029" cy="4322029"/>
          </a:xfrm>
          <a:prstGeom prst="rect">
            <a:avLst/>
          </a:prstGeom>
        </p:spPr>
      </p:pic>
      <p:pic>
        <p:nvPicPr>
          <p:cNvPr id="5" name="Picture 4" descr="Text&#10;&#10;Description automatically generated">
            <a:extLst>
              <a:ext uri="{FF2B5EF4-FFF2-40B4-BE49-F238E27FC236}">
                <a16:creationId xmlns:a16="http://schemas.microsoft.com/office/drawing/2014/main" id="{15626C79-E1BD-42FC-928A-484D21AAD4B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4799" y="2769877"/>
            <a:ext cx="4265410" cy="2239340"/>
          </a:xfrm>
          <a:prstGeom prst="rect">
            <a:avLst/>
          </a:prstGeom>
        </p:spPr>
      </p:pic>
    </p:spTree>
    <p:extLst>
      <p:ext uri="{BB962C8B-B14F-4D97-AF65-F5344CB8AC3E}">
        <p14:creationId xmlns:p14="http://schemas.microsoft.com/office/powerpoint/2010/main" val="12830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DCCA27BF-6034-4C08-B96A-F185E99AA5B1}"/>
              </a:ext>
              <a:ext uri="{C183D7F6-B498-43B3-948B-1728B52AA6E4}">
                <adec:decorative xmlns:adec="http://schemas.microsoft.com/office/drawing/2017/decorative" val="1"/>
              </a:ext>
            </a:extLst>
          </p:cNvPr>
          <p:cNvSpPr/>
          <p:nvPr/>
        </p:nvSpPr>
        <p:spPr bwMode="auto">
          <a:xfrm flipH="1">
            <a:off x="4839751" y="-1"/>
            <a:ext cx="7352248" cy="6545944"/>
          </a:xfrm>
          <a:custGeom>
            <a:avLst/>
            <a:gdLst>
              <a:gd name="connsiteX0" fmla="*/ 7352248 w 7352248"/>
              <a:gd name="connsiteY0" fmla="*/ 0 h 6545944"/>
              <a:gd name="connsiteX1" fmla="*/ 0 w 7352248"/>
              <a:gd name="connsiteY1" fmla="*/ 0 h 6545944"/>
              <a:gd name="connsiteX2" fmla="*/ 0 w 7352248"/>
              <a:gd name="connsiteY2" fmla="*/ 5739644 h 6545944"/>
              <a:gd name="connsiteX3" fmla="*/ 806301 w 7352248"/>
              <a:gd name="connsiteY3" fmla="*/ 6545944 h 6545944"/>
            </a:gdLst>
            <a:ahLst/>
            <a:cxnLst>
              <a:cxn ang="0">
                <a:pos x="connsiteX0" y="connsiteY0"/>
              </a:cxn>
              <a:cxn ang="0">
                <a:pos x="connsiteX1" y="connsiteY1"/>
              </a:cxn>
              <a:cxn ang="0">
                <a:pos x="connsiteX2" y="connsiteY2"/>
              </a:cxn>
              <a:cxn ang="0">
                <a:pos x="connsiteX3" y="connsiteY3"/>
              </a:cxn>
            </a:cxnLst>
            <a:rect l="l" t="t" r="r" b="b"/>
            <a:pathLst>
              <a:path w="7352248" h="6545944">
                <a:moveTo>
                  <a:pt x="7352248" y="0"/>
                </a:moveTo>
                <a:lnTo>
                  <a:pt x="0" y="0"/>
                </a:lnTo>
                <a:lnTo>
                  <a:pt x="0" y="5739644"/>
                </a:lnTo>
                <a:lnTo>
                  <a:pt x="806301" y="6545944"/>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00EA044A-9156-4964-81E4-4BC72BE1ED51}"/>
              </a:ext>
            </a:extLst>
          </p:cNvPr>
          <p:cNvSpPr>
            <a:spLocks noGrp="1"/>
          </p:cNvSpPr>
          <p:nvPr>
            <p:ph type="title"/>
          </p:nvPr>
        </p:nvSpPr>
        <p:spPr>
          <a:xfrm>
            <a:off x="311150" y="-540715"/>
            <a:ext cx="11582400" cy="403137"/>
          </a:xfrm>
        </p:spPr>
        <p:txBody>
          <a:bodyPr/>
          <a:lstStyle/>
          <a:p>
            <a:r>
              <a:rPr lang="en-IN" dirty="0">
                <a:solidFill>
                  <a:schemeClr val="bg1"/>
                </a:solidFill>
              </a:rPr>
              <a:t>Learning resources and Customer stories</a:t>
            </a:r>
          </a:p>
        </p:txBody>
      </p:sp>
      <p:pic>
        <p:nvPicPr>
          <p:cNvPr id="6" name="Picture 5" descr="Icon of a book">
            <a:extLst>
              <a:ext uri="{FF2B5EF4-FFF2-40B4-BE49-F238E27FC236}">
                <a16:creationId xmlns:a16="http://schemas.microsoft.com/office/drawing/2014/main" id="{A9FD59FF-C577-4A7E-A17F-D2FEA5D298BF}"/>
              </a:ext>
            </a:extLst>
          </p:cNvPr>
          <p:cNvPicPr>
            <a:picLocks noChangeAspect="1"/>
          </p:cNvPicPr>
          <p:nvPr/>
        </p:nvPicPr>
        <p:blipFill>
          <a:blip r:embed="rId3"/>
          <a:stretch>
            <a:fillRect/>
          </a:stretch>
        </p:blipFill>
        <p:spPr>
          <a:xfrm>
            <a:off x="325239" y="976607"/>
            <a:ext cx="694944" cy="694944"/>
          </a:xfrm>
          <a:prstGeom prst="rect">
            <a:avLst/>
          </a:prstGeom>
        </p:spPr>
      </p:pic>
      <p:sp>
        <p:nvSpPr>
          <p:cNvPr id="17" name="Rectangle 16">
            <a:extLst>
              <a:ext uri="{FF2B5EF4-FFF2-40B4-BE49-F238E27FC236}">
                <a16:creationId xmlns:a16="http://schemas.microsoft.com/office/drawing/2014/main" id="{AEB7881D-D998-4EB8-BF3C-A24872211F21}"/>
              </a:ext>
            </a:extLst>
          </p:cNvPr>
          <p:cNvSpPr/>
          <p:nvPr/>
        </p:nvSpPr>
        <p:spPr>
          <a:xfrm>
            <a:off x="1153950" y="1113837"/>
            <a:ext cx="3061864" cy="430887"/>
          </a:xfrm>
          <a:prstGeom prst="rect">
            <a:avLst/>
          </a:prstGeom>
        </p:spPr>
        <p:txBody>
          <a:bodyPr wrap="none" lIns="0" tIns="0" rIns="0" bIns="0">
            <a:spAutoFit/>
          </a:bodyPr>
          <a:lstStyle/>
          <a:p>
            <a:r>
              <a:rPr lang="en-US" sz="2800" dirty="0">
                <a:latin typeface="+mj-lt"/>
              </a:rPr>
              <a:t>Learning resources</a:t>
            </a:r>
            <a:endParaRPr lang="en-IN" sz="2800" dirty="0">
              <a:latin typeface="+mj-lt"/>
            </a:endParaRPr>
          </a:p>
        </p:txBody>
      </p:sp>
      <p:sp>
        <p:nvSpPr>
          <p:cNvPr id="18" name="Text Placeholder 2">
            <a:extLst>
              <a:ext uri="{FF2B5EF4-FFF2-40B4-BE49-F238E27FC236}">
                <a16:creationId xmlns:a16="http://schemas.microsoft.com/office/drawing/2014/main" id="{DAA93AA0-EF5C-491D-B5E8-CDE28692D1AB}"/>
              </a:ext>
            </a:extLst>
          </p:cNvPr>
          <p:cNvSpPr txBox="1">
            <a:spLocks/>
          </p:cNvSpPr>
          <p:nvPr/>
        </p:nvSpPr>
        <p:spPr>
          <a:xfrm>
            <a:off x="1153949" y="1617901"/>
            <a:ext cx="3554685" cy="813545"/>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1800" dirty="0">
                <a:solidFill>
                  <a:srgbClr val="742774"/>
                </a:solidFill>
                <a:latin typeface="+mn-lt"/>
                <a:hlinkClick r:id="rId4">
                  <a:extLst>
                    <a:ext uri="{A12FA001-AC4F-418D-AE19-62706E023703}">
                      <ahyp:hlinkClr xmlns:ahyp="http://schemas.microsoft.com/office/drawing/2018/hyperlinkcolor" val="tx"/>
                    </a:ext>
                  </a:extLst>
                </a:hlinkClick>
              </a:rPr>
              <a:t>http://aka.ms/powerapps-resources</a:t>
            </a:r>
            <a:endParaRPr lang="en-US" sz="1800" dirty="0">
              <a:solidFill>
                <a:srgbClr val="742774"/>
              </a:solidFill>
              <a:latin typeface="+mn-lt"/>
            </a:endParaRPr>
          </a:p>
          <a:p>
            <a:pPr>
              <a:lnSpc>
                <a:spcPct val="150000"/>
              </a:lnSpc>
            </a:pPr>
            <a:r>
              <a:rPr lang="en-US" sz="1800" dirty="0">
                <a:solidFill>
                  <a:srgbClr val="742774"/>
                </a:solidFill>
                <a:latin typeface="+mn-lt"/>
                <a:hlinkClick r:id="rId5">
                  <a:extLst>
                    <a:ext uri="{A12FA001-AC4F-418D-AE19-62706E023703}">
                      <ahyp:hlinkClr xmlns:ahyp="http://schemas.microsoft.com/office/drawing/2018/hyperlinkcolor" val="tx"/>
                    </a:ext>
                  </a:extLst>
                </a:hlinkClick>
              </a:rPr>
              <a:t>http://aka.ms/flow-resources</a:t>
            </a:r>
            <a:r>
              <a:rPr lang="en-US" sz="1800" dirty="0">
                <a:solidFill>
                  <a:srgbClr val="742774"/>
                </a:solidFill>
                <a:latin typeface="+mn-lt"/>
              </a:rPr>
              <a:t>  </a:t>
            </a:r>
          </a:p>
        </p:txBody>
      </p:sp>
      <p:grpSp>
        <p:nvGrpSpPr>
          <p:cNvPr id="40" name="Group 39" descr="A screenshot of a PowerApps Canvas Apps -  Learning Resources">
            <a:extLst>
              <a:ext uri="{FF2B5EF4-FFF2-40B4-BE49-F238E27FC236}">
                <a16:creationId xmlns:a16="http://schemas.microsoft.com/office/drawing/2014/main" id="{E9C6D7C4-2749-451C-A9AB-FD3B09157E79}"/>
              </a:ext>
            </a:extLst>
          </p:cNvPr>
          <p:cNvGrpSpPr/>
          <p:nvPr/>
        </p:nvGrpSpPr>
        <p:grpSpPr>
          <a:xfrm>
            <a:off x="6333830" y="548640"/>
            <a:ext cx="4567304" cy="2797796"/>
            <a:chOff x="6333830" y="548640"/>
            <a:chExt cx="4567304" cy="2797796"/>
          </a:xfrm>
        </p:grpSpPr>
        <p:grpSp>
          <p:nvGrpSpPr>
            <p:cNvPr id="39" name="Group 38">
              <a:extLst>
                <a:ext uri="{FF2B5EF4-FFF2-40B4-BE49-F238E27FC236}">
                  <a16:creationId xmlns:a16="http://schemas.microsoft.com/office/drawing/2014/main" id="{9C827E0E-2900-4D87-AAE2-89433FE451E4}"/>
                </a:ext>
              </a:extLst>
            </p:cNvPr>
            <p:cNvGrpSpPr/>
            <p:nvPr/>
          </p:nvGrpSpPr>
          <p:grpSpPr>
            <a:xfrm>
              <a:off x="6475675" y="666194"/>
              <a:ext cx="4283614" cy="2562688"/>
              <a:chOff x="6475674" y="666195"/>
              <a:chExt cx="4283614" cy="2562688"/>
            </a:xfrm>
          </p:grpSpPr>
          <p:sp>
            <p:nvSpPr>
              <p:cNvPr id="29" name="Rectangle 28">
                <a:extLst>
                  <a:ext uri="{FF2B5EF4-FFF2-40B4-BE49-F238E27FC236}">
                    <a16:creationId xmlns:a16="http://schemas.microsoft.com/office/drawing/2014/main" id="{24C8934D-1E6A-47C6-BC8E-91DA08B05B2C}"/>
                  </a:ext>
                  <a:ext uri="{C183D7F6-B498-43B3-948B-1728B52AA6E4}">
                    <adec:decorative xmlns:adec="http://schemas.microsoft.com/office/drawing/2017/decorative" val="1"/>
                  </a:ext>
                </a:extLst>
              </p:cNvPr>
              <p:cNvSpPr/>
              <p:nvPr/>
            </p:nvSpPr>
            <p:spPr bwMode="auto">
              <a:xfrm>
                <a:off x="6475674" y="666195"/>
                <a:ext cx="4283614" cy="2562688"/>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A screenshot of a PowerApps Canvas Apps -  Learning Resources">
                <a:extLst>
                  <a:ext uri="{FF2B5EF4-FFF2-40B4-BE49-F238E27FC236}">
                    <a16:creationId xmlns:a16="http://schemas.microsoft.com/office/drawing/2014/main" id="{F58F12E5-6BBA-4AEE-A067-64C3BE1A8FC8}"/>
                  </a:ext>
                </a:extLst>
              </p:cNvPr>
              <p:cNvPicPr>
                <a:picLocks noChangeAspect="1"/>
              </p:cNvPicPr>
              <p:nvPr/>
            </p:nvPicPr>
            <p:blipFill rotWithShape="1">
              <a:blip r:embed="rId6"/>
              <a:srcRect b="43969"/>
              <a:stretch/>
            </p:blipFill>
            <p:spPr>
              <a:xfrm>
                <a:off x="6475675" y="666195"/>
                <a:ext cx="4263445" cy="2388859"/>
              </a:xfrm>
              <a:prstGeom prst="rect">
                <a:avLst/>
              </a:prstGeom>
              <a:ln>
                <a:noFill/>
              </a:ln>
              <a:effectLst/>
            </p:spPr>
          </p:pic>
        </p:grpSp>
        <p:sp>
          <p:nvSpPr>
            <p:cNvPr id="28" name="Freeform: Shape 27">
              <a:extLst>
                <a:ext uri="{FF2B5EF4-FFF2-40B4-BE49-F238E27FC236}">
                  <a16:creationId xmlns:a16="http://schemas.microsoft.com/office/drawing/2014/main" id="{91C4B7A8-6DC5-456C-A04E-8320DFA909CA}"/>
                </a:ext>
                <a:ext uri="{C183D7F6-B498-43B3-948B-1728B52AA6E4}">
                  <adec:decorative xmlns:adec="http://schemas.microsoft.com/office/drawing/2017/decorative" val="1"/>
                </a:ext>
              </a:extLst>
            </p:cNvPr>
            <p:cNvSpPr/>
            <p:nvPr/>
          </p:nvSpPr>
          <p:spPr>
            <a:xfrm flipH="1">
              <a:off x="6333830" y="548640"/>
              <a:ext cx="4567304" cy="279779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cxnSp>
        <p:nvCxnSpPr>
          <p:cNvPr id="7" name="Straight Connector 6">
            <a:extLst>
              <a:ext uri="{FF2B5EF4-FFF2-40B4-BE49-F238E27FC236}">
                <a16:creationId xmlns:a16="http://schemas.microsoft.com/office/drawing/2014/main" id="{8659C962-117F-45E5-9BBE-9774E2341CBA}"/>
              </a:ext>
              <a:ext uri="{C183D7F6-B498-43B3-948B-1728B52AA6E4}">
                <adec:decorative xmlns:adec="http://schemas.microsoft.com/office/drawing/2017/decorative" val="1"/>
              </a:ext>
            </a:extLst>
          </p:cNvPr>
          <p:cNvCxnSpPr>
            <a:cxnSpLocks/>
          </p:cNvCxnSpPr>
          <p:nvPr/>
        </p:nvCxnSpPr>
        <p:spPr>
          <a:xfrm>
            <a:off x="1153949" y="3097338"/>
            <a:ext cx="3554685"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a group of people sitting and Discussing">
            <a:extLst>
              <a:ext uri="{FF2B5EF4-FFF2-40B4-BE49-F238E27FC236}">
                <a16:creationId xmlns:a16="http://schemas.microsoft.com/office/drawing/2014/main" id="{1CB8D726-5A93-4452-9C0B-C20D408F8E95}"/>
              </a:ext>
            </a:extLst>
          </p:cNvPr>
          <p:cNvPicPr>
            <a:picLocks noChangeAspect="1"/>
          </p:cNvPicPr>
          <p:nvPr/>
        </p:nvPicPr>
        <p:blipFill>
          <a:blip r:embed="rId7"/>
          <a:stretch>
            <a:fillRect/>
          </a:stretch>
        </p:blipFill>
        <p:spPr>
          <a:xfrm>
            <a:off x="325239" y="3752827"/>
            <a:ext cx="694944" cy="694944"/>
          </a:xfrm>
          <a:prstGeom prst="rect">
            <a:avLst/>
          </a:prstGeom>
        </p:spPr>
      </p:pic>
      <p:sp>
        <p:nvSpPr>
          <p:cNvPr id="22" name="Rectangle 21">
            <a:extLst>
              <a:ext uri="{FF2B5EF4-FFF2-40B4-BE49-F238E27FC236}">
                <a16:creationId xmlns:a16="http://schemas.microsoft.com/office/drawing/2014/main" id="{34B8DF97-64A0-4136-930F-F8EC5108998A}"/>
              </a:ext>
            </a:extLst>
          </p:cNvPr>
          <p:cNvSpPr/>
          <p:nvPr/>
        </p:nvSpPr>
        <p:spPr>
          <a:xfrm>
            <a:off x="1153950" y="3890057"/>
            <a:ext cx="3554684" cy="430887"/>
          </a:xfrm>
          <a:prstGeom prst="rect">
            <a:avLst/>
          </a:prstGeom>
        </p:spPr>
        <p:txBody>
          <a:bodyPr wrap="square" lIns="0" tIns="0" rIns="0" bIns="0">
            <a:spAutoFit/>
          </a:bodyPr>
          <a:lstStyle/>
          <a:p>
            <a:r>
              <a:rPr lang="en-US" sz="2800" dirty="0">
                <a:latin typeface="+mj-lt"/>
              </a:rPr>
              <a:t>Customer stories</a:t>
            </a:r>
          </a:p>
        </p:txBody>
      </p:sp>
      <p:sp>
        <p:nvSpPr>
          <p:cNvPr id="23" name="Text Placeholder 2">
            <a:extLst>
              <a:ext uri="{FF2B5EF4-FFF2-40B4-BE49-F238E27FC236}">
                <a16:creationId xmlns:a16="http://schemas.microsoft.com/office/drawing/2014/main" id="{D9D48152-E22B-4421-81A2-26B34B1C693D}"/>
              </a:ext>
            </a:extLst>
          </p:cNvPr>
          <p:cNvSpPr txBox="1">
            <a:spLocks/>
          </p:cNvSpPr>
          <p:nvPr/>
        </p:nvSpPr>
        <p:spPr>
          <a:xfrm>
            <a:off x="1153949" y="4405780"/>
            <a:ext cx="3554685" cy="17765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800">
                <a:solidFill>
                  <a:srgbClr val="742774"/>
                </a:solidFill>
                <a:hlinkClick r:id="rId8">
                  <a:extLst>
                    <a:ext uri="{A12FA001-AC4F-418D-AE19-62706E023703}">
                      <ahyp:hlinkClr xmlns:ahyp="http://schemas.microsoft.com/office/drawing/2018/hyperlinkcolor" val="tx"/>
                    </a:ext>
                  </a:extLst>
                </a:hlinkClick>
              </a:rPr>
              <a:t>http://aka.ms/PowerAppsStories</a:t>
            </a:r>
            <a:r>
              <a:rPr lang="en-US" sz="1800">
                <a:solidFill>
                  <a:srgbClr val="742774"/>
                </a:solidFill>
              </a:rPr>
              <a:t> </a:t>
            </a:r>
          </a:p>
          <a:p>
            <a:pPr>
              <a:lnSpc>
                <a:spcPct val="150000"/>
              </a:lnSpc>
            </a:pPr>
            <a:r>
              <a:rPr lang="en-US" sz="1800">
                <a:solidFill>
                  <a:srgbClr val="742774"/>
                </a:solidFill>
                <a:hlinkClick r:id="rId9">
                  <a:extLst>
                    <a:ext uri="{A12FA001-AC4F-418D-AE19-62706E023703}">
                      <ahyp:hlinkClr xmlns:ahyp="http://schemas.microsoft.com/office/drawing/2018/hyperlinkcolor" val="tx"/>
                    </a:ext>
                  </a:extLst>
                </a:hlinkClick>
              </a:rPr>
              <a:t>http://aka.ms/GJPepsiVideo</a:t>
            </a:r>
            <a:endParaRPr lang="en-US" sz="1800">
              <a:solidFill>
                <a:srgbClr val="742774"/>
              </a:solidFill>
            </a:endParaRPr>
          </a:p>
          <a:p>
            <a:pPr>
              <a:lnSpc>
                <a:spcPct val="150000"/>
              </a:lnSpc>
            </a:pPr>
            <a:r>
              <a:rPr lang="en-US" sz="1800">
                <a:solidFill>
                  <a:srgbClr val="742774"/>
                </a:solidFill>
                <a:hlinkClick r:id="rId10">
                  <a:extLst>
                    <a:ext uri="{A12FA001-AC4F-418D-AE19-62706E023703}">
                      <ahyp:hlinkClr xmlns:ahyp="http://schemas.microsoft.com/office/drawing/2018/hyperlinkcolor" val="tx"/>
                    </a:ext>
                  </a:extLst>
                </a:hlinkClick>
              </a:rPr>
              <a:t>http://aka.ms/ArrivaVideo</a:t>
            </a:r>
            <a:endParaRPr lang="en-US" sz="1800">
              <a:solidFill>
                <a:srgbClr val="742774"/>
              </a:solidFill>
            </a:endParaRPr>
          </a:p>
          <a:p>
            <a:pPr>
              <a:lnSpc>
                <a:spcPct val="150000"/>
              </a:lnSpc>
            </a:pPr>
            <a:r>
              <a:rPr lang="en-US" sz="1800">
                <a:solidFill>
                  <a:srgbClr val="742774"/>
                </a:solidFill>
                <a:hlinkClick r:id="rId11">
                  <a:extLst>
                    <a:ext uri="{A12FA001-AC4F-418D-AE19-62706E023703}">
                      <ahyp:hlinkClr xmlns:ahyp="http://schemas.microsoft.com/office/drawing/2018/hyperlinkcolor" val="tx"/>
                    </a:ext>
                  </a:extLst>
                </a:hlinkClick>
              </a:rPr>
              <a:t>http://aka.ms/HeathrowVideo</a:t>
            </a:r>
            <a:r>
              <a:rPr lang="en-US" sz="1800">
                <a:solidFill>
                  <a:srgbClr val="742774"/>
                </a:solidFill>
              </a:rPr>
              <a:t> </a:t>
            </a:r>
          </a:p>
        </p:txBody>
      </p:sp>
      <p:grpSp>
        <p:nvGrpSpPr>
          <p:cNvPr id="48" name="Group 47" descr="A screenshot of sample application">
            <a:extLst>
              <a:ext uri="{FF2B5EF4-FFF2-40B4-BE49-F238E27FC236}">
                <a16:creationId xmlns:a16="http://schemas.microsoft.com/office/drawing/2014/main" id="{88D22134-19C6-4D20-92A3-0BA3FC8A9BC6}"/>
              </a:ext>
            </a:extLst>
          </p:cNvPr>
          <p:cNvGrpSpPr/>
          <p:nvPr/>
        </p:nvGrpSpPr>
        <p:grpSpPr>
          <a:xfrm>
            <a:off x="6333830" y="3642360"/>
            <a:ext cx="4567304" cy="2797796"/>
            <a:chOff x="6333830" y="3642360"/>
            <a:chExt cx="4567304" cy="2797796"/>
          </a:xfrm>
        </p:grpSpPr>
        <p:grpSp>
          <p:nvGrpSpPr>
            <p:cNvPr id="42" name="Group 41">
              <a:extLst>
                <a:ext uri="{FF2B5EF4-FFF2-40B4-BE49-F238E27FC236}">
                  <a16:creationId xmlns:a16="http://schemas.microsoft.com/office/drawing/2014/main" id="{2FD4BA74-90AE-4957-AA75-2F8CD6C7F0F7}"/>
                </a:ext>
              </a:extLst>
            </p:cNvPr>
            <p:cNvGrpSpPr/>
            <p:nvPr/>
          </p:nvGrpSpPr>
          <p:grpSpPr>
            <a:xfrm>
              <a:off x="6475674" y="3759915"/>
              <a:ext cx="4283614" cy="2562688"/>
              <a:chOff x="6475674" y="3759915"/>
              <a:chExt cx="4283614" cy="2562688"/>
            </a:xfrm>
          </p:grpSpPr>
          <p:sp>
            <p:nvSpPr>
              <p:cNvPr id="34" name="Rectangle 33">
                <a:extLst>
                  <a:ext uri="{FF2B5EF4-FFF2-40B4-BE49-F238E27FC236}">
                    <a16:creationId xmlns:a16="http://schemas.microsoft.com/office/drawing/2014/main" id="{C3D9F882-62B1-49F8-82C1-CB22F547B268}"/>
                  </a:ext>
                  <a:ext uri="{C183D7F6-B498-43B3-948B-1728B52AA6E4}">
                    <adec:decorative xmlns:adec="http://schemas.microsoft.com/office/drawing/2017/decorative" val="1"/>
                  </a:ext>
                </a:extLst>
              </p:cNvPr>
              <p:cNvSpPr/>
              <p:nvPr/>
            </p:nvSpPr>
            <p:spPr bwMode="auto">
              <a:xfrm>
                <a:off x="6475674" y="3759915"/>
                <a:ext cx="4283614" cy="2562688"/>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descr="A screenshot of sample application">
                <a:extLst>
                  <a:ext uri="{FF2B5EF4-FFF2-40B4-BE49-F238E27FC236}">
                    <a16:creationId xmlns:a16="http://schemas.microsoft.com/office/drawing/2014/main" id="{5B74FD2F-027D-42A9-BF72-821C79F40816}"/>
                  </a:ext>
                </a:extLst>
              </p:cNvPr>
              <p:cNvPicPr>
                <a:picLocks noChangeAspect="1"/>
              </p:cNvPicPr>
              <p:nvPr/>
            </p:nvPicPr>
            <p:blipFill>
              <a:blip r:embed="rId12"/>
              <a:stretch>
                <a:fillRect/>
              </a:stretch>
            </p:blipFill>
            <p:spPr>
              <a:xfrm>
                <a:off x="6475675" y="3759915"/>
                <a:ext cx="4276408" cy="2332586"/>
              </a:xfrm>
              <a:prstGeom prst="rect">
                <a:avLst/>
              </a:prstGeom>
              <a:ln>
                <a:noFill/>
              </a:ln>
              <a:effectLst/>
            </p:spPr>
          </p:pic>
        </p:grpSp>
        <p:sp>
          <p:nvSpPr>
            <p:cNvPr id="33" name="Freeform: Shape 32">
              <a:extLst>
                <a:ext uri="{FF2B5EF4-FFF2-40B4-BE49-F238E27FC236}">
                  <a16:creationId xmlns:a16="http://schemas.microsoft.com/office/drawing/2014/main" id="{D15E7D35-5E31-46E1-92FF-5C6EAAAE0F38}"/>
                </a:ext>
                <a:ext uri="{C183D7F6-B498-43B3-948B-1728B52AA6E4}">
                  <adec:decorative xmlns:adec="http://schemas.microsoft.com/office/drawing/2017/decorative" val="1"/>
                </a:ext>
              </a:extLst>
            </p:cNvPr>
            <p:cNvSpPr/>
            <p:nvPr/>
          </p:nvSpPr>
          <p:spPr>
            <a:xfrm flipH="1">
              <a:off x="6333830" y="3642360"/>
              <a:ext cx="4567304" cy="279779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49" name="Freeform: Shape 48">
            <a:extLst>
              <a:ext uri="{FF2B5EF4-FFF2-40B4-BE49-F238E27FC236}">
                <a16:creationId xmlns:a16="http://schemas.microsoft.com/office/drawing/2014/main" id="{4C83D894-D784-4780-8D10-D8466AA7DB71}"/>
              </a:ext>
              <a:ext uri="{C183D7F6-B498-43B3-948B-1728B52AA6E4}">
                <adec:decorative xmlns:adec="http://schemas.microsoft.com/office/drawing/2017/decorative" val="1"/>
              </a:ext>
            </a:extLst>
          </p:cNvPr>
          <p:cNvSpPr/>
          <p:nvPr/>
        </p:nvSpPr>
        <p:spPr bwMode="auto">
          <a:xfrm flipH="1">
            <a:off x="-5290" y="5704826"/>
            <a:ext cx="1127763" cy="1153174"/>
          </a:xfrm>
          <a:custGeom>
            <a:avLst/>
            <a:gdLst>
              <a:gd name="connsiteX0" fmla="*/ 1609389 w 1609389"/>
              <a:gd name="connsiteY0" fmla="*/ 779588 h 779588"/>
              <a:gd name="connsiteX1" fmla="*/ 779589 w 1609389"/>
              <a:gd name="connsiteY1" fmla="*/ 0 h 779588"/>
              <a:gd name="connsiteX2" fmla="*/ 0 w 1609389"/>
              <a:gd name="connsiteY2" fmla="*/ 779588 h 779588"/>
              <a:gd name="connsiteX0" fmla="*/ 1609389 w 1669284"/>
              <a:gd name="connsiteY0" fmla="*/ 779588 h 839483"/>
              <a:gd name="connsiteX1" fmla="*/ 779589 w 1669284"/>
              <a:gd name="connsiteY1" fmla="*/ 0 h 839483"/>
              <a:gd name="connsiteX2" fmla="*/ 0 w 1669284"/>
              <a:gd name="connsiteY2" fmla="*/ 779588 h 839483"/>
              <a:gd name="connsiteX3" fmla="*/ 1669284 w 1669284"/>
              <a:gd name="connsiteY3" fmla="*/ 839483 h 839483"/>
              <a:gd name="connsiteX0" fmla="*/ 779589 w 1669284"/>
              <a:gd name="connsiteY0" fmla="*/ 0 h 839483"/>
              <a:gd name="connsiteX1" fmla="*/ 0 w 1669284"/>
              <a:gd name="connsiteY1" fmla="*/ 779588 h 839483"/>
              <a:gd name="connsiteX2" fmla="*/ 1669284 w 1669284"/>
              <a:gd name="connsiteY2" fmla="*/ 839483 h 839483"/>
              <a:gd name="connsiteX0" fmla="*/ 779589 w 779589"/>
              <a:gd name="connsiteY0" fmla="*/ 0 h 779588"/>
              <a:gd name="connsiteX1" fmla="*/ 0 w 779589"/>
              <a:gd name="connsiteY1" fmla="*/ 779588 h 779588"/>
              <a:gd name="connsiteX0" fmla="*/ 886069 w 886069"/>
              <a:gd name="connsiteY0" fmla="*/ 0 h 906034"/>
              <a:gd name="connsiteX1" fmla="*/ 0 w 886069"/>
              <a:gd name="connsiteY1" fmla="*/ 906034 h 906034"/>
            </a:gdLst>
            <a:ahLst/>
            <a:cxnLst>
              <a:cxn ang="0">
                <a:pos x="connsiteX0" y="connsiteY0"/>
              </a:cxn>
              <a:cxn ang="0">
                <a:pos x="connsiteX1" y="connsiteY1"/>
              </a:cxn>
            </a:cxnLst>
            <a:rect l="l" t="t" r="r" b="b"/>
            <a:pathLst>
              <a:path w="886069" h="906034">
                <a:moveTo>
                  <a:pt x="886069" y="0"/>
                </a:moveTo>
                <a:lnTo>
                  <a:pt x="0" y="906034"/>
                </a:lnTo>
              </a:path>
            </a:pathLst>
          </a:custGeom>
          <a:noFill/>
          <a:ln w="190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785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2E99-CCE2-4A6B-BF22-B6403060A0DF}"/>
              </a:ext>
            </a:extLst>
          </p:cNvPr>
          <p:cNvSpPr>
            <a:spLocks noGrp="1"/>
          </p:cNvSpPr>
          <p:nvPr>
            <p:ph type="title"/>
          </p:nvPr>
        </p:nvSpPr>
        <p:spPr/>
        <p:txBody>
          <a:bodyPr/>
          <a:lstStyle/>
          <a:p>
            <a:r>
              <a:rPr lang="en-US" dirty="0"/>
              <a:t>Closing Slide</a:t>
            </a:r>
            <a:endParaRPr lang="en-IN" dirty="0"/>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6739" y="217170"/>
            <a:ext cx="11018520" cy="861774"/>
          </a:xfrm>
        </p:spPr>
        <p:txBody>
          <a:bodyPr/>
          <a:lstStyle/>
          <a:p>
            <a:pPr defTabSz="914367">
              <a:defRPr/>
            </a:pPr>
            <a:r>
              <a:rPr lang="en-US" sz="3600" spc="-147" dirty="0">
                <a:latin typeface="Segoe UI Semibold"/>
              </a:rPr>
              <a:t>Power Apps </a:t>
            </a:r>
            <a:br>
              <a:rPr lang="en-US" sz="3600" spc="-147" dirty="0">
                <a:latin typeface="Segoe UI Semibold"/>
              </a:rPr>
            </a:br>
            <a:r>
              <a:rPr lang="en-US" sz="2000" spc="-147" dirty="0">
                <a:latin typeface="Segoe UI Semibold"/>
              </a:rPr>
              <a:t>Empower everyone to create apps to solve business challenges </a:t>
            </a:r>
          </a:p>
        </p:txBody>
      </p:sp>
      <p:sp>
        <p:nvSpPr>
          <p:cNvPr id="5" name="Text Placeholder 4">
            <a:extLst>
              <a:ext uri="{FF2B5EF4-FFF2-40B4-BE49-F238E27FC236}">
                <a16:creationId xmlns:a16="http://schemas.microsoft.com/office/drawing/2014/main" id="{F0C241EC-65A6-4BD1-9036-DA2C0D775D5D}"/>
              </a:ext>
            </a:extLst>
          </p:cNvPr>
          <p:cNvSpPr>
            <a:spLocks noGrp="1"/>
          </p:cNvSpPr>
          <p:nvPr>
            <p:ph type="body" sz="quarter" idx="10"/>
          </p:nvPr>
        </p:nvSpPr>
        <p:spPr>
          <a:xfrm>
            <a:off x="586739" y="1794802"/>
            <a:ext cx="5002531" cy="4678204"/>
          </a:xfrm>
        </p:spPr>
        <p:txBody>
          <a:bodyPr/>
          <a:lstStyle/>
          <a:p>
            <a:pPr marL="342900" indent="-342900">
              <a:buFont typeface="Arial" panose="020B0604020202020204" pitchFamily="34" charset="0"/>
              <a:buChar char="•"/>
            </a:pPr>
            <a:r>
              <a:rPr lang="en-US" sz="1800" dirty="0"/>
              <a:t>Use Power Apps to rapidly create web and mobile front ends using a drag and drop UI.</a:t>
            </a:r>
          </a:p>
          <a:p>
            <a:pPr marL="342900" indent="-342900">
              <a:buFont typeface="Arial" panose="020B0604020202020204" pitchFamily="34" charset="0"/>
              <a:buChar char="•"/>
            </a:pPr>
            <a:r>
              <a:rPr lang="en-US" sz="1800" dirty="0"/>
              <a:t>Build once and deploy apps in one click across iOS, Android, Windows, and Web.</a:t>
            </a:r>
          </a:p>
          <a:p>
            <a:pPr marL="342900" indent="-342900">
              <a:buFont typeface="Arial" panose="020B0604020202020204" pitchFamily="34" charset="0"/>
              <a:buChar char="•"/>
            </a:pPr>
            <a:r>
              <a:rPr lang="en-US" sz="1800" dirty="0"/>
              <a:t>Customize every detail of an app to optimize for specific tasks, roles, and industries.  </a:t>
            </a:r>
          </a:p>
          <a:p>
            <a:pPr marL="342900" indent="-342900">
              <a:buFont typeface="Arial" panose="020B0604020202020204" pitchFamily="34" charset="0"/>
              <a:buChar char="•"/>
            </a:pPr>
            <a:r>
              <a:rPr lang="en-US" sz="1800" dirty="0"/>
              <a:t>Enable pro developers to create re-usable components to share with citizen developers</a:t>
            </a:r>
          </a:p>
          <a:p>
            <a:pPr marL="342900" indent="-342900">
              <a:buFont typeface="Arial" panose="020B0604020202020204" pitchFamily="34" charset="0"/>
              <a:buChar char="•"/>
            </a:pPr>
            <a:r>
              <a:rPr lang="en-US" sz="1800" dirty="0"/>
              <a:t>Connect to data using pre-built or custom connectors. </a:t>
            </a:r>
          </a:p>
          <a:p>
            <a:endParaRPr lang="en-US" dirty="0"/>
          </a:p>
        </p:txBody>
      </p:sp>
      <p:sp>
        <p:nvSpPr>
          <p:cNvPr id="9" name="Picture Placeholder 8">
            <a:extLst>
              <a:ext uri="{FF2B5EF4-FFF2-40B4-BE49-F238E27FC236}">
                <a16:creationId xmlns:a16="http://schemas.microsoft.com/office/drawing/2014/main" id="{FD9C73DA-B8A7-4254-BE45-A5FF04678B7C}"/>
              </a:ext>
            </a:extLst>
          </p:cNvPr>
          <p:cNvSpPr>
            <a:spLocks noGrp="1"/>
          </p:cNvSpPr>
          <p:nvPr>
            <p:ph type="pic" sz="quarter" idx="11"/>
          </p:nvPr>
        </p:nvSpPr>
        <p:spPr/>
      </p:sp>
      <p:pic>
        <p:nvPicPr>
          <p:cNvPr id="2" name="Picture 1">
            <a:extLst>
              <a:ext uri="{FF2B5EF4-FFF2-40B4-BE49-F238E27FC236}">
                <a16:creationId xmlns:a16="http://schemas.microsoft.com/office/drawing/2014/main" id="{580371F5-E07E-44E1-A63D-22F24099D56D}"/>
              </a:ext>
            </a:extLst>
          </p:cNvPr>
          <p:cNvPicPr>
            <a:picLocks noChangeAspect="1"/>
          </p:cNvPicPr>
          <p:nvPr/>
        </p:nvPicPr>
        <p:blipFill rotWithShape="1">
          <a:blip r:embed="rId3"/>
          <a:srcRect l="9625" t="2213" r="9554" b="4431"/>
          <a:stretch/>
        </p:blipFill>
        <p:spPr>
          <a:xfrm>
            <a:off x="6074228" y="1534885"/>
            <a:ext cx="6601085" cy="4288971"/>
          </a:xfrm>
          <a:prstGeom prst="rect">
            <a:avLst/>
          </a:prstGeom>
        </p:spPr>
      </p:pic>
    </p:spTree>
    <p:extLst>
      <p:ext uri="{BB962C8B-B14F-4D97-AF65-F5344CB8AC3E}">
        <p14:creationId xmlns:p14="http://schemas.microsoft.com/office/powerpoint/2010/main" val="37025367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399D-B558-4C05-B774-3536234CE210}"/>
              </a:ext>
            </a:extLst>
          </p:cNvPr>
          <p:cNvSpPr>
            <a:spLocks noGrp="1"/>
          </p:cNvSpPr>
          <p:nvPr>
            <p:ph type="title"/>
          </p:nvPr>
        </p:nvSpPr>
        <p:spPr>
          <a:xfrm>
            <a:off x="269241" y="289512"/>
            <a:ext cx="11655840" cy="498598"/>
          </a:xfrm>
        </p:spPr>
        <p:txBody>
          <a:bodyPr/>
          <a:lstStyle/>
          <a:p>
            <a:r>
              <a:rPr lang="en-US" sz="3600" spc="-147" dirty="0">
                <a:gradFill flip="none" rotWithShape="1">
                  <a:gsLst>
                    <a:gs pos="82000">
                      <a:schemeClr val="tx1"/>
                    </a:gs>
                    <a:gs pos="0">
                      <a:schemeClr val="tx1"/>
                    </a:gs>
                  </a:gsLst>
                  <a:lin ang="2700000" scaled="1"/>
                  <a:tileRect/>
                </a:gradFill>
                <a:latin typeface="Segoe UI Semibold"/>
              </a:rPr>
              <a:t>Types of Power Apps</a:t>
            </a:r>
          </a:p>
        </p:txBody>
      </p:sp>
      <p:sp>
        <p:nvSpPr>
          <p:cNvPr id="17" name="Title 1">
            <a:extLst>
              <a:ext uri="{FF2B5EF4-FFF2-40B4-BE49-F238E27FC236}">
                <a16:creationId xmlns:a16="http://schemas.microsoft.com/office/drawing/2014/main" id="{28BA8EA6-C5A5-45A9-9A28-3E00130C62BB}"/>
              </a:ext>
            </a:extLst>
          </p:cNvPr>
          <p:cNvSpPr txBox="1">
            <a:spLocks/>
          </p:cNvSpPr>
          <p:nvPr/>
        </p:nvSpPr>
        <p:spPr>
          <a:xfrm>
            <a:off x="4374453" y="4186587"/>
            <a:ext cx="3939001" cy="1924856"/>
          </a:xfrm>
          <a:prstGeom prst="rect">
            <a:avLst/>
          </a:prstGeom>
        </p:spPr>
        <p:txBody>
          <a:bodyPr vert="horz" wrap="square" lIns="198955" tIns="124347" rIns="198955" bIns="12434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1243417" rtl="0" eaLnBrk="1" fontAlgn="auto" latinLnBrk="0" hangingPunct="1">
              <a:lnSpc>
                <a:spcPct val="90000"/>
              </a:lnSpc>
              <a:spcBef>
                <a:spcPct val="0"/>
              </a:spcBef>
              <a:spcAft>
                <a:spcPts val="0"/>
              </a:spcAft>
              <a:buClrTx/>
              <a:buSzTx/>
              <a:buFontTx/>
              <a:buNone/>
              <a:tabLst/>
              <a:defRPr/>
            </a:pPr>
            <a:r>
              <a:rPr kumimoji="0" lang="en-US" sz="2176" b="1" i="1" u="none" strike="noStrike" kern="1200" cap="none" spc="0" normalizeH="0" baseline="0" noProof="0" dirty="0">
                <a:ln w="3175">
                  <a:noFill/>
                </a:ln>
                <a:solidFill>
                  <a:srgbClr val="292929"/>
                </a:solidFill>
                <a:effectLst/>
                <a:uLnTx/>
                <a:uFillTx/>
                <a:latin typeface="Segoe UI" panose="020B0502040204020203" pitchFamily="34" charset="0"/>
                <a:ea typeface="+mn-ea"/>
                <a:cs typeface="Segoe UI" pitchFamily="34" charset="0"/>
              </a:rPr>
              <a:t>Model-driven apps</a:t>
            </a:r>
            <a:r>
              <a:rPr kumimoji="0" lang="en-US" sz="2176" b="0" i="0" u="none" strike="noStrike" kern="1200" cap="none" spc="0" normalizeH="0" baseline="0" noProof="0" dirty="0">
                <a:ln w="3175">
                  <a:noFill/>
                </a:ln>
                <a:solidFill>
                  <a:srgbClr val="292929"/>
                </a:solidFill>
                <a:effectLst/>
                <a:uLnTx/>
                <a:uFillTx/>
                <a:latin typeface="Segoe UI" panose="020B0502040204020203" pitchFamily="34" charset="0"/>
                <a:ea typeface="+mn-ea"/>
                <a:cs typeface="Segoe UI" pitchFamily="34" charset="0"/>
              </a:rPr>
              <a:t> leverage your data model, relationships, and business processes to automatically generate immersive, responsive applications</a:t>
            </a:r>
          </a:p>
        </p:txBody>
      </p:sp>
      <p:sp>
        <p:nvSpPr>
          <p:cNvPr id="18" name="Title 1">
            <a:extLst>
              <a:ext uri="{FF2B5EF4-FFF2-40B4-BE49-F238E27FC236}">
                <a16:creationId xmlns:a16="http://schemas.microsoft.com/office/drawing/2014/main" id="{00A9D90B-CF4E-4AC5-B6FB-A8BE8B3C0175}"/>
              </a:ext>
            </a:extLst>
          </p:cNvPr>
          <p:cNvSpPr txBox="1">
            <a:spLocks/>
          </p:cNvSpPr>
          <p:nvPr/>
        </p:nvSpPr>
        <p:spPr>
          <a:xfrm>
            <a:off x="489080" y="4280853"/>
            <a:ext cx="3467265" cy="1924856"/>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621731" rtl="0" eaLnBrk="1" fontAlgn="base" latinLnBrk="0" hangingPunct="1">
              <a:lnSpc>
                <a:spcPct val="90000"/>
              </a:lnSpc>
              <a:spcBef>
                <a:spcPct val="0"/>
              </a:spcBef>
              <a:spcAft>
                <a:spcPct val="0"/>
              </a:spcAft>
              <a:buClrTx/>
              <a:buSzTx/>
              <a:buFontTx/>
              <a:buNone/>
              <a:tabLst/>
              <a:defRPr/>
            </a:pPr>
            <a:r>
              <a:rPr kumimoji="0" lang="en-US" sz="2176" b="1" i="1" u="none" strike="noStrike" kern="0" cap="none" spc="0" normalizeH="0" baseline="0" noProof="0" dirty="0">
                <a:ln>
                  <a:noFill/>
                </a:ln>
                <a:solidFill>
                  <a:srgbClr val="292929"/>
                </a:solidFill>
                <a:effectLst/>
                <a:uLnTx/>
                <a:uFillTx/>
                <a:latin typeface="Segoe UI" panose="020B0502040204020203" pitchFamily="34" charset="0"/>
                <a:ea typeface="+mj-ea"/>
                <a:cs typeface="Segoe UI" panose="020B0502040204020203" pitchFamily="34" charset="0"/>
              </a:rPr>
              <a:t>Canvas apps </a:t>
            </a:r>
            <a:r>
              <a:rPr kumimoji="0" lang="en-US" sz="2176" b="0" i="0" u="none" strike="noStrike" kern="0" cap="none" spc="0" normalizeH="0" baseline="0" noProof="0" dirty="0">
                <a:ln>
                  <a:noFill/>
                </a:ln>
                <a:solidFill>
                  <a:srgbClr val="292929"/>
                </a:solidFill>
                <a:effectLst/>
                <a:uLnTx/>
                <a:uFillTx/>
                <a:latin typeface="Segoe UI" panose="020B0502040204020203" pitchFamily="34" charset="0"/>
                <a:ea typeface="+mj-ea"/>
                <a:cs typeface="Segoe UI" panose="020B0502040204020203" pitchFamily="34" charset="0"/>
              </a:rPr>
              <a:t>start with user experience, with pixel-perfect control to build highly customized task- and role-based apps that mash up data from 200+ sources </a:t>
            </a:r>
          </a:p>
        </p:txBody>
      </p:sp>
      <p:cxnSp>
        <p:nvCxnSpPr>
          <p:cNvPr id="25" name="Straight Connector 24">
            <a:extLst>
              <a:ext uri="{FF2B5EF4-FFF2-40B4-BE49-F238E27FC236}">
                <a16:creationId xmlns:a16="http://schemas.microsoft.com/office/drawing/2014/main" id="{EEF12BA7-E955-4C99-B5BA-4B4D8B35AA2D}"/>
              </a:ext>
            </a:extLst>
          </p:cNvPr>
          <p:cNvCxnSpPr>
            <a:cxnSpLocks/>
          </p:cNvCxnSpPr>
          <p:nvPr/>
        </p:nvCxnSpPr>
        <p:spPr>
          <a:xfrm>
            <a:off x="4051133" y="1203982"/>
            <a:ext cx="0" cy="4867807"/>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D8CE7109-503F-4B5F-8605-8FD852F2B006}"/>
              </a:ext>
            </a:extLst>
          </p:cNvPr>
          <p:cNvSpPr txBox="1">
            <a:spLocks/>
          </p:cNvSpPr>
          <p:nvPr/>
        </p:nvSpPr>
        <p:spPr>
          <a:xfrm>
            <a:off x="8712009" y="4280853"/>
            <a:ext cx="3315243" cy="1924856"/>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621731" rtl="0" eaLnBrk="1" fontAlgn="base" latinLnBrk="0" hangingPunct="1">
              <a:lnSpc>
                <a:spcPct val="90000"/>
              </a:lnSpc>
              <a:spcBef>
                <a:spcPct val="0"/>
              </a:spcBef>
              <a:spcAft>
                <a:spcPct val="0"/>
              </a:spcAft>
              <a:buClrTx/>
              <a:buSzTx/>
              <a:buFontTx/>
              <a:buNone/>
              <a:tabLst/>
              <a:defRPr/>
            </a:pPr>
            <a:r>
              <a:rPr kumimoji="0" lang="en-US" sz="2176" b="1" i="1" u="none" strike="noStrike" kern="0" cap="none" spc="0" normalizeH="0" baseline="0" noProof="0" dirty="0">
                <a:ln>
                  <a:noFill/>
                </a:ln>
                <a:solidFill>
                  <a:srgbClr val="292929"/>
                </a:solidFill>
                <a:effectLst/>
                <a:uLnTx/>
                <a:uFillTx/>
                <a:latin typeface="Segoe UI" panose="020B0502040204020203" pitchFamily="34" charset="0"/>
                <a:ea typeface="+mj-ea"/>
                <a:cs typeface="Segoe UI" panose="020B0502040204020203" pitchFamily="34" charset="0"/>
              </a:rPr>
              <a:t>Portal apps </a:t>
            </a:r>
            <a:r>
              <a:rPr kumimoji="0" lang="en-US" sz="2176" b="0" i="0" u="none" strike="noStrike" kern="0" cap="none" spc="0" normalizeH="0" baseline="0" noProof="0" dirty="0">
                <a:ln>
                  <a:noFill/>
                </a:ln>
                <a:solidFill>
                  <a:srgbClr val="292929"/>
                </a:solidFill>
                <a:effectLst/>
                <a:uLnTx/>
                <a:uFillTx/>
                <a:latin typeface="Segoe UI" panose="020B0502040204020203" pitchFamily="34" charset="0"/>
                <a:ea typeface="+mj-ea"/>
                <a:cs typeface="Segoe UI" panose="020B0502040204020203" pitchFamily="34" charset="0"/>
              </a:rPr>
              <a:t>are web-based apps that allow both internal and external stakeholders to view and update CDS data securely.</a:t>
            </a:r>
          </a:p>
        </p:txBody>
      </p:sp>
      <p:cxnSp>
        <p:nvCxnSpPr>
          <p:cNvPr id="27" name="Straight Connector 26">
            <a:extLst>
              <a:ext uri="{FF2B5EF4-FFF2-40B4-BE49-F238E27FC236}">
                <a16:creationId xmlns:a16="http://schemas.microsoft.com/office/drawing/2014/main" id="{C1C7AAFD-BF8D-4662-9A85-264C0E191B9D}"/>
              </a:ext>
            </a:extLst>
          </p:cNvPr>
          <p:cNvCxnSpPr>
            <a:cxnSpLocks/>
          </p:cNvCxnSpPr>
          <p:nvPr/>
        </p:nvCxnSpPr>
        <p:spPr>
          <a:xfrm>
            <a:off x="8496267" y="1243637"/>
            <a:ext cx="0" cy="4867807"/>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E3D09E-0344-4520-88D7-3DB55D81C800}"/>
              </a:ext>
            </a:extLst>
          </p:cNvPr>
          <p:cNvPicPr>
            <a:picLocks noChangeAspect="1"/>
          </p:cNvPicPr>
          <p:nvPr/>
        </p:nvPicPr>
        <p:blipFill>
          <a:blip r:embed="rId3"/>
          <a:stretch>
            <a:fillRect/>
          </a:stretch>
        </p:blipFill>
        <p:spPr>
          <a:xfrm>
            <a:off x="4259872" y="1319997"/>
            <a:ext cx="2837805" cy="1596267"/>
          </a:xfrm>
          <a:prstGeom prst="rect">
            <a:avLst/>
          </a:prstGeom>
          <a:ln>
            <a:solidFill>
              <a:schemeClr val="tx1"/>
            </a:solidFill>
          </a:ln>
        </p:spPr>
      </p:pic>
      <p:pic>
        <p:nvPicPr>
          <p:cNvPr id="5" name="Picture 4">
            <a:extLst>
              <a:ext uri="{FF2B5EF4-FFF2-40B4-BE49-F238E27FC236}">
                <a16:creationId xmlns:a16="http://schemas.microsoft.com/office/drawing/2014/main" id="{6E7A71FB-D671-46F2-9CE7-E625203FE5A0}"/>
              </a:ext>
            </a:extLst>
          </p:cNvPr>
          <p:cNvPicPr>
            <a:picLocks noChangeAspect="1"/>
          </p:cNvPicPr>
          <p:nvPr/>
        </p:nvPicPr>
        <p:blipFill>
          <a:blip r:embed="rId4"/>
          <a:stretch>
            <a:fillRect/>
          </a:stretch>
        </p:blipFill>
        <p:spPr>
          <a:xfrm>
            <a:off x="4884376" y="1832736"/>
            <a:ext cx="2837801" cy="1596264"/>
          </a:xfrm>
          <a:prstGeom prst="rect">
            <a:avLst/>
          </a:prstGeom>
          <a:ln>
            <a:solidFill>
              <a:schemeClr val="tx1"/>
            </a:solidFill>
          </a:ln>
        </p:spPr>
      </p:pic>
      <p:pic>
        <p:nvPicPr>
          <p:cNvPr id="6" name="Picture 5">
            <a:extLst>
              <a:ext uri="{FF2B5EF4-FFF2-40B4-BE49-F238E27FC236}">
                <a16:creationId xmlns:a16="http://schemas.microsoft.com/office/drawing/2014/main" id="{83C0FC12-0F52-4F11-9FEF-43389B4316F2}"/>
              </a:ext>
            </a:extLst>
          </p:cNvPr>
          <p:cNvPicPr>
            <a:picLocks noChangeAspect="1"/>
          </p:cNvPicPr>
          <p:nvPr/>
        </p:nvPicPr>
        <p:blipFill>
          <a:blip r:embed="rId5"/>
          <a:stretch>
            <a:fillRect/>
          </a:stretch>
        </p:blipFill>
        <p:spPr>
          <a:xfrm>
            <a:off x="5411429" y="2345474"/>
            <a:ext cx="2837800" cy="1596263"/>
          </a:xfrm>
          <a:prstGeom prst="rect">
            <a:avLst/>
          </a:prstGeom>
          <a:ln>
            <a:solidFill>
              <a:schemeClr val="tx1"/>
            </a:solidFill>
          </a:ln>
        </p:spPr>
      </p:pic>
      <p:pic>
        <p:nvPicPr>
          <p:cNvPr id="7" name="Picture 6">
            <a:extLst>
              <a:ext uri="{FF2B5EF4-FFF2-40B4-BE49-F238E27FC236}">
                <a16:creationId xmlns:a16="http://schemas.microsoft.com/office/drawing/2014/main" id="{441A0145-8889-4262-9C6D-A7079D1B3032}"/>
              </a:ext>
            </a:extLst>
          </p:cNvPr>
          <p:cNvPicPr>
            <a:picLocks noChangeAspect="1"/>
          </p:cNvPicPr>
          <p:nvPr/>
        </p:nvPicPr>
        <p:blipFill>
          <a:blip r:embed="rId6"/>
          <a:stretch>
            <a:fillRect/>
          </a:stretch>
        </p:blipFill>
        <p:spPr>
          <a:xfrm>
            <a:off x="501833" y="1537087"/>
            <a:ext cx="3331840" cy="1874160"/>
          </a:xfrm>
          <a:prstGeom prst="rect">
            <a:avLst/>
          </a:prstGeom>
        </p:spPr>
      </p:pic>
      <p:pic>
        <p:nvPicPr>
          <p:cNvPr id="8" name="Picture 7">
            <a:extLst>
              <a:ext uri="{FF2B5EF4-FFF2-40B4-BE49-F238E27FC236}">
                <a16:creationId xmlns:a16="http://schemas.microsoft.com/office/drawing/2014/main" id="{6CA51194-BBBE-43E7-8064-13DDA1A364FB}"/>
              </a:ext>
            </a:extLst>
          </p:cNvPr>
          <p:cNvPicPr>
            <a:picLocks noChangeAspect="1"/>
          </p:cNvPicPr>
          <p:nvPr/>
        </p:nvPicPr>
        <p:blipFill>
          <a:blip r:embed="rId7"/>
          <a:stretch>
            <a:fillRect/>
          </a:stretch>
        </p:blipFill>
        <p:spPr>
          <a:xfrm>
            <a:off x="8724390" y="1330463"/>
            <a:ext cx="3096753" cy="2287408"/>
          </a:xfrm>
          <a:prstGeom prst="rect">
            <a:avLst/>
          </a:prstGeom>
        </p:spPr>
      </p:pic>
    </p:spTree>
    <p:extLst>
      <p:ext uri="{BB962C8B-B14F-4D97-AF65-F5344CB8AC3E}">
        <p14:creationId xmlns:p14="http://schemas.microsoft.com/office/powerpoint/2010/main" val="194995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6739" y="217170"/>
            <a:ext cx="11018520" cy="1169551"/>
          </a:xfrm>
        </p:spPr>
        <p:txBody>
          <a:bodyPr/>
          <a:lstStyle/>
          <a:p>
            <a:pPr defTabSz="914367">
              <a:defRPr/>
            </a:pPr>
            <a:r>
              <a:rPr lang="en-US" sz="3600" spc="-147" dirty="0">
                <a:latin typeface="Segoe UI Semibold"/>
              </a:rPr>
              <a:t>Power Automate </a:t>
            </a:r>
            <a:br>
              <a:rPr lang="en-US" sz="3600" spc="-147" dirty="0">
                <a:latin typeface="Segoe UI Semibold"/>
              </a:rPr>
            </a:br>
            <a:r>
              <a:rPr lang="en-US" sz="2000" spc="-147">
                <a:latin typeface="Segoe UI Semibold"/>
              </a:rPr>
              <a:t>Yesim</a:t>
            </a:r>
            <a:r>
              <a:rPr lang="en-US" sz="2000" spc="-147" dirty="0">
                <a:latin typeface="Segoe UI Semibold"/>
              </a:rPr>
              <a:t> business processes across Power Platform </a:t>
            </a:r>
            <a:br>
              <a:rPr lang="en-US" sz="2000" spc="-147" dirty="0">
                <a:latin typeface="Segoe UI Semibold"/>
              </a:rPr>
            </a:br>
            <a:endParaRPr lang="en-US" sz="2000" spc="-147" dirty="0">
              <a:latin typeface="Segoe UI Semibold"/>
            </a:endParaRPr>
          </a:p>
        </p:txBody>
      </p:sp>
      <p:sp>
        <p:nvSpPr>
          <p:cNvPr id="5" name="Text Placeholder 4">
            <a:extLst>
              <a:ext uri="{FF2B5EF4-FFF2-40B4-BE49-F238E27FC236}">
                <a16:creationId xmlns:a16="http://schemas.microsoft.com/office/drawing/2014/main" id="{F0C241EC-65A6-4BD1-9036-DA2C0D775D5D}"/>
              </a:ext>
            </a:extLst>
          </p:cNvPr>
          <p:cNvSpPr>
            <a:spLocks noGrp="1"/>
          </p:cNvSpPr>
          <p:nvPr>
            <p:ph type="body" sz="quarter" idx="10"/>
          </p:nvPr>
        </p:nvSpPr>
        <p:spPr>
          <a:xfrm>
            <a:off x="586739" y="1794802"/>
            <a:ext cx="5002531" cy="3985706"/>
          </a:xfrm>
        </p:spPr>
        <p:txBody>
          <a:bodyPr/>
          <a:lstStyle/>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Expand and improve business processes with integrated RPA workflows. </a:t>
            </a:r>
          </a:p>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Send automatic reminders for past due tasks. </a:t>
            </a:r>
          </a:p>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Move business data between systems on a schedule. </a:t>
            </a:r>
          </a:p>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Create a flow once and enable makers to use it across the Power Platform. </a:t>
            </a:r>
          </a:p>
          <a:p>
            <a:pPr marL="285750" indent="-285750" fontAlgn="t">
              <a:lnSpc>
                <a:spcPct val="105000"/>
              </a:lnSpc>
              <a:spcBef>
                <a:spcPts val="1200"/>
              </a:spcBef>
              <a:buClrTx/>
              <a:buSzPct val="125000"/>
              <a:buFont typeface="Arial" panose="020B0604020202020204" pitchFamily="34" charset="0"/>
              <a:buChar char="•"/>
            </a:pPr>
            <a:r>
              <a:rPr lang="en-US" sz="1800" dirty="0">
                <a:cs typeface="Segoe UI Light"/>
              </a:rPr>
              <a:t>Extend the automation capabilities in Power Automate to on-premises processes and tasks with Power Automate Desktop.  </a:t>
            </a:r>
          </a:p>
          <a:p>
            <a:endParaRPr lang="en-US" dirty="0"/>
          </a:p>
        </p:txBody>
      </p:sp>
      <p:sp>
        <p:nvSpPr>
          <p:cNvPr id="9" name="Picture Placeholder 8">
            <a:extLst>
              <a:ext uri="{FF2B5EF4-FFF2-40B4-BE49-F238E27FC236}">
                <a16:creationId xmlns:a16="http://schemas.microsoft.com/office/drawing/2014/main" id="{FD9C73DA-B8A7-4254-BE45-A5FF04678B7C}"/>
              </a:ext>
            </a:extLst>
          </p:cNvPr>
          <p:cNvSpPr>
            <a:spLocks noGrp="1"/>
          </p:cNvSpPr>
          <p:nvPr>
            <p:ph type="pic" sz="quarter" idx="11"/>
          </p:nvPr>
        </p:nvSpPr>
        <p:spPr/>
      </p:sp>
      <p:pic>
        <p:nvPicPr>
          <p:cNvPr id="2" name="Picture 1" descr="A screenshot of a computer&#10;&#10;Description automatically generated">
            <a:extLst>
              <a:ext uri="{FF2B5EF4-FFF2-40B4-BE49-F238E27FC236}">
                <a16:creationId xmlns:a16="http://schemas.microsoft.com/office/drawing/2014/main" id="{BB8B97F4-D86C-4C64-939F-B2FF91A7D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287" y="1546182"/>
            <a:ext cx="7509236" cy="4234326"/>
          </a:xfrm>
          <a:prstGeom prst="rect">
            <a:avLst/>
          </a:prstGeom>
        </p:spPr>
      </p:pic>
    </p:spTree>
    <p:extLst>
      <p:ext uri="{BB962C8B-B14F-4D97-AF65-F5344CB8AC3E}">
        <p14:creationId xmlns:p14="http://schemas.microsoft.com/office/powerpoint/2010/main" val="21126714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70EC5B11-5EE1-4C41-BBD0-43609F37BDD9}"/>
              </a:ext>
              <a:ext uri="{C183D7F6-B498-43B3-948B-1728B52AA6E4}">
                <adec:decorative xmlns:adec="http://schemas.microsoft.com/office/drawing/2017/decorative" val="1"/>
              </a:ext>
            </a:extLst>
          </p:cNvPr>
          <p:cNvSpPr/>
          <p:nvPr/>
        </p:nvSpPr>
        <p:spPr bwMode="auto">
          <a:xfrm rot="2700000">
            <a:off x="-3134837" y="2718832"/>
            <a:ext cx="9698675" cy="4849337"/>
          </a:xfrm>
          <a:custGeom>
            <a:avLst/>
            <a:gdLst>
              <a:gd name="connsiteX0" fmla="*/ 0 w 9698675"/>
              <a:gd name="connsiteY0" fmla="*/ 0 h 4849337"/>
              <a:gd name="connsiteX1" fmla="*/ 9698675 w 9698675"/>
              <a:gd name="connsiteY1" fmla="*/ 0 h 4849337"/>
              <a:gd name="connsiteX2" fmla="*/ 4849338 w 9698675"/>
              <a:gd name="connsiteY2" fmla="*/ 4849337 h 4849337"/>
            </a:gdLst>
            <a:ahLst/>
            <a:cxnLst>
              <a:cxn ang="0">
                <a:pos x="connsiteX0" y="connsiteY0"/>
              </a:cxn>
              <a:cxn ang="0">
                <a:pos x="connsiteX1" y="connsiteY1"/>
              </a:cxn>
              <a:cxn ang="0">
                <a:pos x="connsiteX2" y="connsiteY2"/>
              </a:cxn>
            </a:cxnLst>
            <a:rect l="l" t="t" r="r" b="b"/>
            <a:pathLst>
              <a:path w="9698675" h="4849337">
                <a:moveTo>
                  <a:pt x="0" y="0"/>
                </a:moveTo>
                <a:lnTo>
                  <a:pt x="9698675" y="0"/>
                </a:lnTo>
                <a:lnTo>
                  <a:pt x="4849338" y="484933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CEA733D2-AE0A-4217-B069-F7B53AC17B87}"/>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02FFC366-3789-42A3-B909-4B7B31C16678}"/>
              </a:ext>
            </a:extLst>
          </p:cNvPr>
          <p:cNvGrpSpPr/>
          <p:nvPr/>
        </p:nvGrpSpPr>
        <p:grpSpPr>
          <a:xfrm>
            <a:off x="5403874" y="1388422"/>
            <a:ext cx="4436811" cy="4081155"/>
            <a:chOff x="6927874" y="1651819"/>
            <a:chExt cx="4436811" cy="4081155"/>
          </a:xfrm>
        </p:grpSpPr>
        <p:pic>
          <p:nvPicPr>
            <p:cNvPr id="15" name="Picture 14">
              <a:extLst>
                <a:ext uri="{FF2B5EF4-FFF2-40B4-BE49-F238E27FC236}">
                  <a16:creationId xmlns:a16="http://schemas.microsoft.com/office/drawing/2014/main" id="{5C23F568-23D8-4564-85FB-D7562B1DA04D}"/>
                </a:ext>
              </a:extLst>
            </p:cNvPr>
            <p:cNvPicPr>
              <a:picLocks noChangeAspect="1"/>
            </p:cNvPicPr>
            <p:nvPr/>
          </p:nvPicPr>
          <p:blipFill>
            <a:blip r:embed="rId3"/>
            <a:stretch>
              <a:fillRect/>
            </a:stretch>
          </p:blipFill>
          <p:spPr>
            <a:xfrm>
              <a:off x="6927874" y="1651819"/>
              <a:ext cx="4436811" cy="4081155"/>
            </a:xfrm>
            <a:prstGeom prst="rect">
              <a:avLst/>
            </a:prstGeom>
          </p:spPr>
        </p:pic>
        <p:sp>
          <p:nvSpPr>
            <p:cNvPr id="17" name="Rectangle 16">
              <a:extLst>
                <a:ext uri="{FF2B5EF4-FFF2-40B4-BE49-F238E27FC236}">
                  <a16:creationId xmlns:a16="http://schemas.microsoft.com/office/drawing/2014/main" id="{82522AEF-5DC6-449B-BC7B-60939297412B}"/>
                </a:ext>
              </a:extLst>
            </p:cNvPr>
            <p:cNvSpPr/>
            <p:nvPr/>
          </p:nvSpPr>
          <p:spPr bwMode="auto">
            <a:xfrm>
              <a:off x="7462684" y="3814916"/>
              <a:ext cx="2920181" cy="32446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MY"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89242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70EC5B11-5EE1-4C41-BBD0-43609F37BDD9}"/>
              </a:ext>
              <a:ext uri="{C183D7F6-B498-43B3-948B-1728B52AA6E4}">
                <adec:decorative xmlns:adec="http://schemas.microsoft.com/office/drawing/2017/decorative" val="1"/>
              </a:ext>
            </a:extLst>
          </p:cNvPr>
          <p:cNvSpPr/>
          <p:nvPr/>
        </p:nvSpPr>
        <p:spPr bwMode="auto">
          <a:xfrm rot="2700000">
            <a:off x="-3134837" y="2718832"/>
            <a:ext cx="9698675" cy="4849337"/>
          </a:xfrm>
          <a:custGeom>
            <a:avLst/>
            <a:gdLst>
              <a:gd name="connsiteX0" fmla="*/ 0 w 9698675"/>
              <a:gd name="connsiteY0" fmla="*/ 0 h 4849337"/>
              <a:gd name="connsiteX1" fmla="*/ 9698675 w 9698675"/>
              <a:gd name="connsiteY1" fmla="*/ 0 h 4849337"/>
              <a:gd name="connsiteX2" fmla="*/ 4849338 w 9698675"/>
              <a:gd name="connsiteY2" fmla="*/ 4849337 h 4849337"/>
            </a:gdLst>
            <a:ahLst/>
            <a:cxnLst>
              <a:cxn ang="0">
                <a:pos x="connsiteX0" y="connsiteY0"/>
              </a:cxn>
              <a:cxn ang="0">
                <a:pos x="connsiteX1" y="connsiteY1"/>
              </a:cxn>
              <a:cxn ang="0">
                <a:pos x="connsiteX2" y="connsiteY2"/>
              </a:cxn>
            </a:cxnLst>
            <a:rect l="l" t="t" r="r" b="b"/>
            <a:pathLst>
              <a:path w="9698675" h="4849337">
                <a:moveTo>
                  <a:pt x="0" y="0"/>
                </a:moveTo>
                <a:lnTo>
                  <a:pt x="9698675" y="0"/>
                </a:lnTo>
                <a:lnTo>
                  <a:pt x="4849338" y="4849337"/>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CEA733D2-AE0A-4217-B069-F7B53AC17B87}"/>
              </a:ext>
              <a:ext uri="{C183D7F6-B498-43B3-948B-1728B52AA6E4}">
                <adec:decorative xmlns:adec="http://schemas.microsoft.com/office/drawing/2017/decorative" val="1"/>
              </a:ext>
            </a:extLst>
          </p:cNvPr>
          <p:cNvSpPr/>
          <p:nvPr/>
        </p:nvSpPr>
        <p:spPr bwMode="auto">
          <a:xfrm flipH="1">
            <a:off x="10537370" y="0"/>
            <a:ext cx="1654630" cy="132944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967558D-59A6-4854-8F73-B50FBDE6C1E9}"/>
              </a:ext>
            </a:extLst>
          </p:cNvPr>
          <p:cNvSpPr>
            <a:spLocks noGrp="1"/>
          </p:cNvSpPr>
          <p:nvPr>
            <p:ph type="title"/>
          </p:nvPr>
        </p:nvSpPr>
        <p:spPr>
          <a:xfrm>
            <a:off x="991961" y="215073"/>
            <a:ext cx="3390900" cy="788455"/>
          </a:xfrm>
        </p:spPr>
        <p:txBody>
          <a:bodyPr/>
          <a:lstStyle/>
          <a:p>
            <a:r>
              <a:rPr lang="en-IN" dirty="0"/>
              <a:t>Business scenario</a:t>
            </a:r>
          </a:p>
        </p:txBody>
      </p:sp>
      <p:pic>
        <p:nvPicPr>
          <p:cNvPr id="20" name="Picture 19" descr="Icon of a circle made of two curved arrows">
            <a:extLst>
              <a:ext uri="{FF2B5EF4-FFF2-40B4-BE49-F238E27FC236}">
                <a16:creationId xmlns:a16="http://schemas.microsoft.com/office/drawing/2014/main" id="{5DEF39F4-A2B1-48BD-846A-490B98202DB0}"/>
              </a:ext>
            </a:extLst>
          </p:cNvPr>
          <p:cNvPicPr>
            <a:picLocks noChangeAspect="1"/>
          </p:cNvPicPr>
          <p:nvPr/>
        </p:nvPicPr>
        <p:blipFill>
          <a:blip r:embed="rId3"/>
          <a:stretch>
            <a:fillRect/>
          </a:stretch>
        </p:blipFill>
        <p:spPr>
          <a:xfrm>
            <a:off x="994234" y="1374963"/>
            <a:ext cx="288466" cy="296748"/>
          </a:xfrm>
          <a:prstGeom prst="rect">
            <a:avLst/>
          </a:prstGeom>
        </p:spPr>
      </p:pic>
      <p:sp>
        <p:nvSpPr>
          <p:cNvPr id="33" name="Text Placeholder 3">
            <a:extLst>
              <a:ext uri="{FF2B5EF4-FFF2-40B4-BE49-F238E27FC236}">
                <a16:creationId xmlns:a16="http://schemas.microsoft.com/office/drawing/2014/main" id="{2C41F1E9-3D8B-4CE7-807F-FCA2DCD9B62D}"/>
              </a:ext>
            </a:extLst>
          </p:cNvPr>
          <p:cNvSpPr txBox="1">
            <a:spLocks/>
          </p:cNvSpPr>
          <p:nvPr/>
        </p:nvSpPr>
        <p:spPr>
          <a:xfrm>
            <a:off x="1633116" y="1246338"/>
            <a:ext cx="7341690" cy="5539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defTabSz="932742" rtl="0" eaLnBrk="1" fontAlgn="auto" latinLnBrk="0" hangingPunct="1">
              <a:lnSpc>
                <a:spcPct val="100000"/>
              </a:lnSpc>
              <a:spcBef>
                <a:spcPct val="20000"/>
              </a:spcBef>
              <a:spcAft>
                <a:spcPts val="600"/>
              </a:spcAft>
              <a:buClrTx/>
              <a:buSzPct val="90000"/>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Imagine an organization where every three years employees go through a hardware refresh cycle</a:t>
            </a:r>
          </a:p>
        </p:txBody>
      </p:sp>
      <p:grpSp>
        <p:nvGrpSpPr>
          <p:cNvPr id="2" name="Group 1">
            <a:extLst>
              <a:ext uri="{FF2B5EF4-FFF2-40B4-BE49-F238E27FC236}">
                <a16:creationId xmlns:a16="http://schemas.microsoft.com/office/drawing/2014/main" id="{7648DDDC-CADF-4C95-8A0E-4FD2504C37CA}"/>
              </a:ext>
              <a:ext uri="{C183D7F6-B498-43B3-948B-1728B52AA6E4}">
                <adec:decorative xmlns:adec="http://schemas.microsoft.com/office/drawing/2017/decorative" val="1"/>
              </a:ext>
            </a:extLst>
          </p:cNvPr>
          <p:cNvGrpSpPr/>
          <p:nvPr/>
        </p:nvGrpSpPr>
        <p:grpSpPr>
          <a:xfrm>
            <a:off x="1423394" y="1923443"/>
            <a:ext cx="8716637" cy="1734"/>
            <a:chOff x="1423394" y="1923443"/>
            <a:chExt cx="8716637" cy="1734"/>
          </a:xfrm>
        </p:grpSpPr>
        <p:cxnSp>
          <p:nvCxnSpPr>
            <p:cNvPr id="55" name="Straight Connector 54">
              <a:extLst>
                <a:ext uri="{FF2B5EF4-FFF2-40B4-BE49-F238E27FC236}">
                  <a16:creationId xmlns:a16="http://schemas.microsoft.com/office/drawing/2014/main" id="{EA369266-7D43-4A09-850D-0727F7126DCB}"/>
                </a:ext>
              </a:extLst>
            </p:cNvPr>
            <p:cNvCxnSpPr>
              <a:cxnSpLocks/>
            </p:cNvCxnSpPr>
            <p:nvPr/>
          </p:nvCxnSpPr>
          <p:spPr>
            <a:xfrm flipV="1">
              <a:off x="1905994" y="1925176"/>
              <a:ext cx="8234037" cy="1"/>
            </a:xfrm>
            <a:prstGeom prst="line">
              <a:avLst/>
            </a:prstGeom>
            <a:ln w="6350" cap="rnd">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50B379-13C7-44F4-8960-0EA11AAB9EDC}"/>
                </a:ext>
              </a:extLst>
            </p:cNvPr>
            <p:cNvCxnSpPr>
              <a:cxnSpLocks/>
            </p:cNvCxnSpPr>
            <p:nvPr/>
          </p:nvCxnSpPr>
          <p:spPr>
            <a:xfrm flipV="1">
              <a:off x="1423394" y="1923443"/>
              <a:ext cx="518135" cy="1733"/>
            </a:xfrm>
            <a:prstGeom prst="line">
              <a:avLst/>
            </a:prstGeom>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Picture 8" descr="icon of a document with a tick mark in it">
            <a:extLst>
              <a:ext uri="{FF2B5EF4-FFF2-40B4-BE49-F238E27FC236}">
                <a16:creationId xmlns:a16="http://schemas.microsoft.com/office/drawing/2014/main" id="{A7714EA2-12BF-4A4B-8A79-5D4A2221236C}"/>
              </a:ext>
            </a:extLst>
          </p:cNvPr>
          <p:cNvPicPr>
            <a:picLocks noChangeAspect="1"/>
          </p:cNvPicPr>
          <p:nvPr/>
        </p:nvPicPr>
        <p:blipFill>
          <a:blip r:embed="rId4"/>
          <a:stretch>
            <a:fillRect/>
          </a:stretch>
        </p:blipFill>
        <p:spPr>
          <a:xfrm>
            <a:off x="1737471" y="2134019"/>
            <a:ext cx="329184" cy="382524"/>
          </a:xfrm>
          <a:prstGeom prst="rect">
            <a:avLst/>
          </a:prstGeom>
        </p:spPr>
      </p:pic>
      <p:sp>
        <p:nvSpPr>
          <p:cNvPr id="34" name="Text Placeholder 3">
            <a:extLst>
              <a:ext uri="{FF2B5EF4-FFF2-40B4-BE49-F238E27FC236}">
                <a16:creationId xmlns:a16="http://schemas.microsoft.com/office/drawing/2014/main" id="{A5596274-73D7-4740-8830-8BC10246C32F}"/>
              </a:ext>
            </a:extLst>
          </p:cNvPr>
          <p:cNvSpPr txBox="1">
            <a:spLocks/>
          </p:cNvSpPr>
          <p:nvPr/>
        </p:nvSpPr>
        <p:spPr>
          <a:xfrm>
            <a:off x="2413450" y="2048282"/>
            <a:ext cx="7341690" cy="5539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defTabSz="932742" rtl="0" eaLnBrk="1" fontAlgn="auto" latinLnBrk="0" hangingPunct="1">
              <a:lnSpc>
                <a:spcPct val="100000"/>
              </a:lnSpc>
              <a:spcBef>
                <a:spcPct val="20000"/>
              </a:spcBef>
              <a:spcAft>
                <a:spcPts val="600"/>
              </a:spcAft>
              <a:buClrTx/>
              <a:buSzPct val="90000"/>
              <a:buNone/>
              <a:tabLst/>
              <a:defRPr/>
            </a:pPr>
            <a:r>
              <a:rPr kumimoji="0" lang="en-US" sz="1800" b="0" i="0" u="none" strike="noStrike" kern="1200" cap="none" spc="0" normalizeH="0" baseline="0" noProof="0" dirty="0">
                <a:ln>
                  <a:noFill/>
                </a:ln>
                <a:solidFill>
                  <a:schemeClr val="tx1"/>
                </a:solidFill>
                <a:effectLst/>
                <a:uLnTx/>
                <a:uFillTx/>
                <a:latin typeface="+mn-lt"/>
                <a:ea typeface="+mn-ea"/>
              </a:rPr>
              <a:t>We will streamline the device order, procurement and approval process </a:t>
            </a:r>
            <a:r>
              <a:rPr lang="en-US" sz="1800" dirty="0">
                <a:solidFill>
                  <a:schemeClr val="tx1"/>
                </a:solidFill>
                <a:latin typeface="+mn-lt"/>
              </a:rPr>
              <a:t>and view aggregate reports</a:t>
            </a:r>
          </a:p>
        </p:txBody>
      </p:sp>
      <p:grpSp>
        <p:nvGrpSpPr>
          <p:cNvPr id="3" name="Group 2">
            <a:extLst>
              <a:ext uri="{FF2B5EF4-FFF2-40B4-BE49-F238E27FC236}">
                <a16:creationId xmlns:a16="http://schemas.microsoft.com/office/drawing/2014/main" id="{DC7BC2F9-E67D-459B-90F1-7DDCE1EC8255}"/>
              </a:ext>
              <a:ext uri="{C183D7F6-B498-43B3-948B-1728B52AA6E4}">
                <adec:decorative xmlns:adec="http://schemas.microsoft.com/office/drawing/2017/decorative" val="1"/>
              </a:ext>
            </a:extLst>
          </p:cNvPr>
          <p:cNvGrpSpPr/>
          <p:nvPr/>
        </p:nvGrpSpPr>
        <p:grpSpPr>
          <a:xfrm>
            <a:off x="2223494" y="2725386"/>
            <a:ext cx="9559926" cy="1734"/>
            <a:chOff x="2223494" y="2725386"/>
            <a:chExt cx="9559926" cy="1734"/>
          </a:xfrm>
        </p:grpSpPr>
        <p:cxnSp>
          <p:nvCxnSpPr>
            <p:cNvPr id="56" name="Straight Connector 55">
              <a:extLst>
                <a:ext uri="{FF2B5EF4-FFF2-40B4-BE49-F238E27FC236}">
                  <a16:creationId xmlns:a16="http://schemas.microsoft.com/office/drawing/2014/main" id="{577F1AD7-EEF2-456A-AE34-5709AB3AA568}"/>
                </a:ext>
              </a:extLst>
            </p:cNvPr>
            <p:cNvCxnSpPr>
              <a:cxnSpLocks/>
            </p:cNvCxnSpPr>
            <p:nvPr/>
          </p:nvCxnSpPr>
          <p:spPr>
            <a:xfrm flipV="1">
              <a:off x="2706094" y="2727119"/>
              <a:ext cx="9077326" cy="1"/>
            </a:xfrm>
            <a:prstGeom prst="line">
              <a:avLst/>
            </a:prstGeom>
            <a:ln w="6350" cap="rnd">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D3000C-E9EB-4095-A3B6-4AD8567CA10E}"/>
                </a:ext>
              </a:extLst>
            </p:cNvPr>
            <p:cNvCxnSpPr>
              <a:cxnSpLocks/>
            </p:cNvCxnSpPr>
            <p:nvPr/>
          </p:nvCxnSpPr>
          <p:spPr>
            <a:xfrm flipV="1">
              <a:off x="2223494" y="2725386"/>
              <a:ext cx="518135" cy="1733"/>
            </a:xfrm>
            <a:prstGeom prst="line">
              <a:avLst/>
            </a:prstGeom>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6" name="Picture 25" descr="Icon of a cellphone in front of a tablet">
            <a:extLst>
              <a:ext uri="{FF2B5EF4-FFF2-40B4-BE49-F238E27FC236}">
                <a16:creationId xmlns:a16="http://schemas.microsoft.com/office/drawing/2014/main" id="{77F87E8F-7E54-449E-9E6E-CD8AF29AA9C3}"/>
              </a:ext>
            </a:extLst>
          </p:cNvPr>
          <p:cNvPicPr>
            <a:picLocks noChangeAspect="1"/>
          </p:cNvPicPr>
          <p:nvPr/>
        </p:nvPicPr>
        <p:blipFill>
          <a:blip r:embed="rId5"/>
          <a:stretch>
            <a:fillRect/>
          </a:stretch>
        </p:blipFill>
        <p:spPr>
          <a:xfrm>
            <a:off x="2420240" y="2967992"/>
            <a:ext cx="440436" cy="327660"/>
          </a:xfrm>
          <a:prstGeom prst="rect">
            <a:avLst/>
          </a:prstGeom>
        </p:spPr>
      </p:pic>
      <p:sp>
        <p:nvSpPr>
          <p:cNvPr id="35" name="Text Placeholder 3">
            <a:extLst>
              <a:ext uri="{FF2B5EF4-FFF2-40B4-BE49-F238E27FC236}">
                <a16:creationId xmlns:a16="http://schemas.microsoft.com/office/drawing/2014/main" id="{9C4CAFFF-8F30-45C0-A674-D4DEA357A42B}"/>
              </a:ext>
            </a:extLst>
          </p:cNvPr>
          <p:cNvSpPr txBox="1">
            <a:spLocks/>
          </p:cNvSpPr>
          <p:nvPr/>
        </p:nvSpPr>
        <p:spPr>
          <a:xfrm>
            <a:off x="3213100" y="2850225"/>
            <a:ext cx="7341690" cy="5539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defTabSz="932742" rtl="0" eaLnBrk="1" fontAlgn="auto" latinLnBrk="0" hangingPunct="1">
              <a:lnSpc>
                <a:spcPct val="100000"/>
              </a:lnSpc>
              <a:spcBef>
                <a:spcPct val="20000"/>
              </a:spcBef>
              <a:spcAft>
                <a:spcPts val="600"/>
              </a:spcAft>
              <a:buClrTx/>
              <a:buSzPct val="90000"/>
              <a:buNone/>
              <a:tabLst/>
              <a:defRPr/>
            </a:pPr>
            <a:r>
              <a:rPr kumimoji="0" lang="en-US" sz="1800" b="0" i="0" u="none" strike="noStrike" kern="1200" cap="none" spc="0" normalizeH="0" baseline="0" noProof="0" dirty="0">
                <a:ln>
                  <a:noFill/>
                </a:ln>
                <a:solidFill>
                  <a:schemeClr val="tx1"/>
                </a:solidFill>
                <a:effectLst/>
                <a:uLnTx/>
                <a:uFillTx/>
                <a:latin typeface="+mn-lt"/>
                <a:ea typeface="+mn-ea"/>
              </a:rPr>
              <a:t>The employee-facing device ordering app needs to run in a web browser and on mobile devices</a:t>
            </a:r>
            <a:endParaRPr kumimoji="0" lang="en-US" sz="1800" b="0" i="0" u="none" strike="noStrike" kern="1200" cap="none" spc="0" normalizeH="0" baseline="0" noProof="0" dirty="0">
              <a:ln>
                <a:noFill/>
              </a:ln>
              <a:solidFill>
                <a:schemeClr val="tx1"/>
              </a:solidFill>
              <a:effectLst/>
              <a:uLnTx/>
              <a:uFillTx/>
              <a:latin typeface="+mn-lt"/>
              <a:ea typeface="+mn-ea"/>
              <a:cs typeface="Segoe UI Light"/>
            </a:endParaRPr>
          </a:p>
        </p:txBody>
      </p:sp>
      <p:grpSp>
        <p:nvGrpSpPr>
          <p:cNvPr id="13" name="Group 12" descr="A screenshot of a device order webpage">
            <a:extLst>
              <a:ext uri="{FF2B5EF4-FFF2-40B4-BE49-F238E27FC236}">
                <a16:creationId xmlns:a16="http://schemas.microsoft.com/office/drawing/2014/main" id="{97FEC76D-B76D-4C4C-B28D-4B1C331593FC}"/>
              </a:ext>
              <a:ext uri="{C183D7F6-B498-43B3-948B-1728B52AA6E4}">
                <adec:decorative xmlns:adec="http://schemas.microsoft.com/office/drawing/2017/decorative" val="0"/>
              </a:ext>
            </a:extLst>
          </p:cNvPr>
          <p:cNvGrpSpPr/>
          <p:nvPr/>
        </p:nvGrpSpPr>
        <p:grpSpPr>
          <a:xfrm>
            <a:off x="391077" y="3670300"/>
            <a:ext cx="3681651" cy="2255270"/>
            <a:chOff x="391077" y="3670300"/>
            <a:chExt cx="3681651" cy="2255270"/>
          </a:xfrm>
        </p:grpSpPr>
        <p:sp>
          <p:nvSpPr>
            <p:cNvPr id="7" name="Rectangle 6">
              <a:extLst>
                <a:ext uri="{FF2B5EF4-FFF2-40B4-BE49-F238E27FC236}">
                  <a16:creationId xmlns:a16="http://schemas.microsoft.com/office/drawing/2014/main" id="{486599F1-CC5C-4C7E-821B-47E3E741A182}"/>
                </a:ext>
                <a:ext uri="{C183D7F6-B498-43B3-948B-1728B52AA6E4}">
                  <adec:decorative xmlns:adec="http://schemas.microsoft.com/office/drawing/2017/decorative" val="1"/>
                </a:ext>
              </a:extLst>
            </p:cNvPr>
            <p:cNvSpPr/>
            <p:nvPr/>
          </p:nvSpPr>
          <p:spPr bwMode="auto">
            <a:xfrm>
              <a:off x="483747" y="3752096"/>
              <a:ext cx="3511699"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screenshot of a device order webpage">
              <a:extLst>
                <a:ext uri="{FF2B5EF4-FFF2-40B4-BE49-F238E27FC236}">
                  <a16:creationId xmlns:a16="http://schemas.microsoft.com/office/drawing/2014/main" id="{63C744FF-1620-43F2-8A27-C05CEA3940F8}"/>
                </a:ext>
              </a:extLst>
            </p:cNvPr>
            <p:cNvPicPr>
              <a:picLocks noChangeAspect="1"/>
            </p:cNvPicPr>
            <p:nvPr/>
          </p:nvPicPr>
          <p:blipFill>
            <a:blip r:embed="rId6"/>
            <a:stretch>
              <a:fillRect/>
            </a:stretch>
          </p:blipFill>
          <p:spPr>
            <a:xfrm>
              <a:off x="519112" y="3780672"/>
              <a:ext cx="3429002" cy="1922861"/>
            </a:xfrm>
            <a:prstGeom prst="rect">
              <a:avLst/>
            </a:prstGeom>
          </p:spPr>
        </p:pic>
        <p:sp>
          <p:nvSpPr>
            <p:cNvPr id="16" name="Freeform: Shape 15">
              <a:extLst>
                <a:ext uri="{FF2B5EF4-FFF2-40B4-BE49-F238E27FC236}">
                  <a16:creationId xmlns:a16="http://schemas.microsoft.com/office/drawing/2014/main" id="{098A110E-2277-471F-82D2-60CBE773C00C}"/>
                </a:ext>
                <a:ext uri="{C183D7F6-B498-43B3-948B-1728B52AA6E4}">
                  <adec:decorative xmlns:adec="http://schemas.microsoft.com/office/drawing/2017/decorative" val="1"/>
                </a:ext>
              </a:extLst>
            </p:cNvPr>
            <p:cNvSpPr/>
            <p:nvPr/>
          </p:nvSpPr>
          <p:spPr>
            <a:xfrm flipH="1">
              <a:off x="391077" y="3670300"/>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 name="Group 5" descr="A screenshot of a device ordering app webpage">
            <a:extLst>
              <a:ext uri="{FF2B5EF4-FFF2-40B4-BE49-F238E27FC236}">
                <a16:creationId xmlns:a16="http://schemas.microsoft.com/office/drawing/2014/main" id="{8F73C2C7-9D24-4719-9477-A322AB183465}"/>
              </a:ext>
              <a:ext uri="{C183D7F6-B498-43B3-948B-1728B52AA6E4}">
                <adec:decorative xmlns:adec="http://schemas.microsoft.com/office/drawing/2017/decorative" val="0"/>
              </a:ext>
            </a:extLst>
          </p:cNvPr>
          <p:cNvGrpSpPr/>
          <p:nvPr/>
        </p:nvGrpSpPr>
        <p:grpSpPr>
          <a:xfrm>
            <a:off x="4255174" y="3670300"/>
            <a:ext cx="3681651" cy="2255270"/>
            <a:chOff x="4255174" y="3670300"/>
            <a:chExt cx="3681651" cy="2255270"/>
          </a:xfrm>
        </p:grpSpPr>
        <p:sp>
          <p:nvSpPr>
            <p:cNvPr id="24" name="Rectangle 23">
              <a:extLst>
                <a:ext uri="{FF2B5EF4-FFF2-40B4-BE49-F238E27FC236}">
                  <a16:creationId xmlns:a16="http://schemas.microsoft.com/office/drawing/2014/main" id="{34E15A3F-32A2-4D02-8E77-C5A539E5C922}"/>
                </a:ext>
                <a:ext uri="{C183D7F6-B498-43B3-948B-1728B52AA6E4}">
                  <adec:decorative xmlns:adec="http://schemas.microsoft.com/office/drawing/2017/decorative" val="1"/>
                </a:ext>
              </a:extLst>
            </p:cNvPr>
            <p:cNvSpPr/>
            <p:nvPr/>
          </p:nvSpPr>
          <p:spPr bwMode="auto">
            <a:xfrm>
              <a:off x="4347844" y="3752096"/>
              <a:ext cx="3496310"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screenshot of a device ordering app webpage">
              <a:extLst>
                <a:ext uri="{FF2B5EF4-FFF2-40B4-BE49-F238E27FC236}">
                  <a16:creationId xmlns:a16="http://schemas.microsoft.com/office/drawing/2014/main" id="{6195BE91-3EF9-40AD-B3A0-6441E80B34CF}"/>
                </a:ext>
              </a:extLst>
            </p:cNvPr>
            <p:cNvPicPr>
              <a:picLocks noChangeAspect="1"/>
            </p:cNvPicPr>
            <p:nvPr/>
          </p:nvPicPr>
          <p:blipFill>
            <a:blip r:embed="rId7"/>
            <a:stretch>
              <a:fillRect/>
            </a:stretch>
          </p:blipFill>
          <p:spPr>
            <a:xfrm>
              <a:off x="4359190" y="3765785"/>
              <a:ext cx="3499407" cy="1956986"/>
            </a:xfrm>
            <a:prstGeom prst="rect">
              <a:avLst/>
            </a:prstGeom>
          </p:spPr>
        </p:pic>
        <p:sp>
          <p:nvSpPr>
            <p:cNvPr id="18" name="Freeform: Shape 17">
              <a:extLst>
                <a:ext uri="{FF2B5EF4-FFF2-40B4-BE49-F238E27FC236}">
                  <a16:creationId xmlns:a16="http://schemas.microsoft.com/office/drawing/2014/main" id="{4A9585F3-B613-4724-929F-51152CEE41B0}"/>
                </a:ext>
                <a:ext uri="{C183D7F6-B498-43B3-948B-1728B52AA6E4}">
                  <adec:decorative xmlns:adec="http://schemas.microsoft.com/office/drawing/2017/decorative" val="1"/>
                </a:ext>
              </a:extLst>
            </p:cNvPr>
            <p:cNvSpPr/>
            <p:nvPr/>
          </p:nvSpPr>
          <p:spPr>
            <a:xfrm flipH="1">
              <a:off x="4255174" y="3670300"/>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0" name="Group 9" descr="A screenshot of a device approval request webpage">
            <a:extLst>
              <a:ext uri="{FF2B5EF4-FFF2-40B4-BE49-F238E27FC236}">
                <a16:creationId xmlns:a16="http://schemas.microsoft.com/office/drawing/2014/main" id="{A42EFEE6-4772-437F-8328-58AF31B66941}"/>
              </a:ext>
            </a:extLst>
          </p:cNvPr>
          <p:cNvGrpSpPr/>
          <p:nvPr/>
        </p:nvGrpSpPr>
        <p:grpSpPr>
          <a:xfrm>
            <a:off x="8119270" y="3670300"/>
            <a:ext cx="3681651" cy="2255270"/>
            <a:chOff x="8119270" y="3670300"/>
            <a:chExt cx="3681651" cy="2255270"/>
          </a:xfrm>
        </p:grpSpPr>
        <p:sp>
          <p:nvSpPr>
            <p:cNvPr id="27" name="Rectangle 26">
              <a:extLst>
                <a:ext uri="{FF2B5EF4-FFF2-40B4-BE49-F238E27FC236}">
                  <a16:creationId xmlns:a16="http://schemas.microsoft.com/office/drawing/2014/main" id="{17298228-43D7-48DD-A3EF-4DF8031C6BB2}"/>
                </a:ext>
                <a:ext uri="{C183D7F6-B498-43B3-948B-1728B52AA6E4}">
                  <adec:decorative xmlns:adec="http://schemas.microsoft.com/office/drawing/2017/decorative" val="1"/>
                </a:ext>
              </a:extLst>
            </p:cNvPr>
            <p:cNvSpPr/>
            <p:nvPr/>
          </p:nvSpPr>
          <p:spPr bwMode="auto">
            <a:xfrm>
              <a:off x="8211940" y="3752096"/>
              <a:ext cx="3496310"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descr="A screenshot of a device approval request webpage">
              <a:extLst>
                <a:ext uri="{FF2B5EF4-FFF2-40B4-BE49-F238E27FC236}">
                  <a16:creationId xmlns:a16="http://schemas.microsoft.com/office/drawing/2014/main" id="{E7CB77EA-4B86-4251-8DD0-225E4CD00709}"/>
                </a:ext>
              </a:extLst>
            </p:cNvPr>
            <p:cNvPicPr>
              <a:picLocks noChangeAspect="1"/>
            </p:cNvPicPr>
            <p:nvPr/>
          </p:nvPicPr>
          <p:blipFill rotWithShape="1">
            <a:blip r:embed="rId8"/>
            <a:srcRect r="1774"/>
            <a:stretch/>
          </p:blipFill>
          <p:spPr>
            <a:xfrm>
              <a:off x="8211939" y="3752096"/>
              <a:ext cx="3491391" cy="1965671"/>
            </a:xfrm>
            <a:prstGeom prst="rect">
              <a:avLst/>
            </a:prstGeom>
            <a:ln>
              <a:noFill/>
            </a:ln>
            <a:effectLst/>
          </p:spPr>
        </p:pic>
        <p:sp>
          <p:nvSpPr>
            <p:cNvPr id="19" name="Freeform: Shape 18">
              <a:extLst>
                <a:ext uri="{FF2B5EF4-FFF2-40B4-BE49-F238E27FC236}">
                  <a16:creationId xmlns:a16="http://schemas.microsoft.com/office/drawing/2014/main" id="{FB5AECF5-EA9D-45A8-9939-BD1FA58D03F8}"/>
                </a:ext>
                <a:ext uri="{C183D7F6-B498-43B3-948B-1728B52AA6E4}">
                  <adec:decorative xmlns:adec="http://schemas.microsoft.com/office/drawing/2017/decorative" val="1"/>
                </a:ext>
              </a:extLst>
            </p:cNvPr>
            <p:cNvSpPr/>
            <p:nvPr/>
          </p:nvSpPr>
          <p:spPr>
            <a:xfrm flipH="1">
              <a:off x="8119270" y="3670300"/>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1304208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6D8A52-C331-4662-9B18-D0F56C1E0DC1}"/>
              </a:ext>
              <a:ext uri="{C183D7F6-B498-43B3-948B-1728B52AA6E4}">
                <adec:decorative xmlns:adec="http://schemas.microsoft.com/office/drawing/2017/decorative" val="1"/>
              </a:ext>
            </a:extLst>
          </p:cNvPr>
          <p:cNvSpPr/>
          <p:nvPr/>
        </p:nvSpPr>
        <p:spPr bwMode="auto">
          <a:xfrm flipH="1">
            <a:off x="6375232" y="-1"/>
            <a:ext cx="5816768" cy="5573487"/>
          </a:xfrm>
          <a:custGeom>
            <a:avLst/>
            <a:gdLst>
              <a:gd name="connsiteX0" fmla="*/ 5816768 w 5816768"/>
              <a:gd name="connsiteY0" fmla="*/ 0 h 5573487"/>
              <a:gd name="connsiteX1" fmla="*/ 0 w 5816768"/>
              <a:gd name="connsiteY1" fmla="*/ 0 h 5573487"/>
              <a:gd name="connsiteX2" fmla="*/ 0 w 5816768"/>
              <a:gd name="connsiteY2" fmla="*/ 5330209 h 5573487"/>
              <a:gd name="connsiteX3" fmla="*/ 243279 w 5816768"/>
              <a:gd name="connsiteY3" fmla="*/ 5573487 h 5573487"/>
            </a:gdLst>
            <a:ahLst/>
            <a:cxnLst>
              <a:cxn ang="0">
                <a:pos x="connsiteX0" y="connsiteY0"/>
              </a:cxn>
              <a:cxn ang="0">
                <a:pos x="connsiteX1" y="connsiteY1"/>
              </a:cxn>
              <a:cxn ang="0">
                <a:pos x="connsiteX2" y="connsiteY2"/>
              </a:cxn>
              <a:cxn ang="0">
                <a:pos x="connsiteX3" y="connsiteY3"/>
              </a:cxn>
            </a:cxnLst>
            <a:rect l="l" t="t" r="r" b="b"/>
            <a:pathLst>
              <a:path w="5816768" h="5573487">
                <a:moveTo>
                  <a:pt x="5816768" y="0"/>
                </a:moveTo>
                <a:lnTo>
                  <a:pt x="0" y="0"/>
                </a:lnTo>
                <a:lnTo>
                  <a:pt x="0" y="5330209"/>
                </a:lnTo>
                <a:lnTo>
                  <a:pt x="243279" y="5573487"/>
                </a:lnTo>
                <a:close/>
              </a:path>
            </a:pathLst>
          </a:custGeom>
          <a:solidFill>
            <a:schemeClr val="bg1">
              <a:lumMod val="95000"/>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B5BB2AC-D82D-46FE-BACF-21BF3353B365}"/>
              </a:ext>
            </a:extLst>
          </p:cNvPr>
          <p:cNvSpPr>
            <a:spLocks noGrp="1"/>
          </p:cNvSpPr>
          <p:nvPr>
            <p:ph type="title"/>
          </p:nvPr>
        </p:nvSpPr>
        <p:spPr>
          <a:xfrm>
            <a:off x="1190171" y="464457"/>
            <a:ext cx="2772230" cy="493486"/>
          </a:xfrm>
        </p:spPr>
        <p:txBody>
          <a:bodyPr/>
          <a:lstStyle/>
          <a:p>
            <a:r>
              <a:rPr lang="en-IN"/>
              <a:t>Lab objectives</a:t>
            </a:r>
          </a:p>
        </p:txBody>
      </p:sp>
      <p:sp>
        <p:nvSpPr>
          <p:cNvPr id="18" name="Rectangle 17">
            <a:extLst>
              <a:ext uri="{FF2B5EF4-FFF2-40B4-BE49-F238E27FC236}">
                <a16:creationId xmlns:a16="http://schemas.microsoft.com/office/drawing/2014/main" id="{4C74EF16-48C2-4D60-A088-7A6B0FC05FD9}"/>
              </a:ext>
            </a:extLst>
          </p:cNvPr>
          <p:cNvSpPr/>
          <p:nvPr/>
        </p:nvSpPr>
        <p:spPr>
          <a:xfrm>
            <a:off x="672807" y="2124211"/>
            <a:ext cx="5733142" cy="733230"/>
          </a:xfrm>
          <a:prstGeom prst="rect">
            <a:avLst/>
          </a:prstGeom>
        </p:spPr>
        <p:txBody>
          <a:bodyPr wrap="square" lIns="0" tIns="0" rIns="0" bIns="0" anchor="ctr">
            <a:noAutofit/>
          </a:bodyPr>
          <a:lstStyle/>
          <a:p>
            <a:pPr marL="0" marR="0" lvl="1" algn="l" defTabSz="914367"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effectLst/>
                <a:uLnTx/>
                <a:uFillTx/>
                <a:ea typeface="+mn-ea"/>
                <a:cs typeface="+mn-cs"/>
              </a:rPr>
              <a:t>Build a </a:t>
            </a:r>
            <a:r>
              <a:rPr kumimoji="0" lang="en-US" b="1" i="0" u="none" strike="noStrike" kern="1200" cap="none" spc="0" normalizeH="0" baseline="0" noProof="0" dirty="0">
                <a:ln>
                  <a:noFill/>
                </a:ln>
                <a:solidFill>
                  <a:srgbClr val="742774"/>
                </a:solidFill>
                <a:effectLst/>
                <a:uLnTx/>
                <a:uFillTx/>
                <a:latin typeface="+mj-lt"/>
                <a:ea typeface="+mn-ea"/>
                <a:cs typeface="+mn-cs"/>
              </a:rPr>
              <a:t>Power Apps Canvas App </a:t>
            </a:r>
            <a:r>
              <a:rPr kumimoji="0" lang="en-US" b="0" i="0" u="none" strike="noStrike" kern="1200" cap="none" spc="0" normalizeH="0" baseline="0" noProof="0" dirty="0">
                <a:ln>
                  <a:noFill/>
                </a:ln>
                <a:effectLst/>
                <a:uLnTx/>
                <a:uFillTx/>
                <a:ea typeface="+mn-ea"/>
                <a:cs typeface="+mn-cs"/>
              </a:rPr>
              <a:t>for employee facing device ordering experience</a:t>
            </a:r>
          </a:p>
        </p:txBody>
      </p:sp>
      <p:sp>
        <p:nvSpPr>
          <p:cNvPr id="20" name="Rectangle 19">
            <a:extLst>
              <a:ext uri="{FF2B5EF4-FFF2-40B4-BE49-F238E27FC236}">
                <a16:creationId xmlns:a16="http://schemas.microsoft.com/office/drawing/2014/main" id="{2040D729-02C1-4BDE-991D-9D35F37B5FDF}"/>
              </a:ext>
            </a:extLst>
          </p:cNvPr>
          <p:cNvSpPr/>
          <p:nvPr/>
        </p:nvSpPr>
        <p:spPr>
          <a:xfrm>
            <a:off x="672807" y="3020468"/>
            <a:ext cx="5733142" cy="733230"/>
          </a:xfrm>
          <a:prstGeom prst="rect">
            <a:avLst/>
          </a:prstGeom>
        </p:spPr>
        <p:txBody>
          <a:bodyPr wrap="square" lIns="0" tIns="0" rIns="0" bIns="0" anchor="ctr">
            <a:noAutofit/>
          </a:bodyPr>
          <a:lstStyle/>
          <a:p>
            <a:pPr marL="0" lvl="1" defTabSz="914367">
              <a:spcAft>
                <a:spcPts val="600"/>
              </a:spcAft>
              <a:defRPr/>
            </a:pPr>
            <a:r>
              <a:rPr lang="en-US" dirty="0"/>
              <a:t>Use </a:t>
            </a:r>
            <a:r>
              <a:rPr lang="en-US" b="1" dirty="0">
                <a:solidFill>
                  <a:srgbClr val="742774"/>
                </a:solidFill>
              </a:rPr>
              <a:t>Dataverse </a:t>
            </a:r>
            <a:r>
              <a:rPr lang="en-US" dirty="0"/>
              <a:t>to store the device orders in the cloud</a:t>
            </a:r>
          </a:p>
        </p:txBody>
      </p:sp>
      <p:sp>
        <p:nvSpPr>
          <p:cNvPr id="21" name="Rectangle 20">
            <a:extLst>
              <a:ext uri="{FF2B5EF4-FFF2-40B4-BE49-F238E27FC236}">
                <a16:creationId xmlns:a16="http://schemas.microsoft.com/office/drawing/2014/main" id="{B8E6B2F5-D866-4E18-A8BA-F15D2134DACC}"/>
              </a:ext>
            </a:extLst>
          </p:cNvPr>
          <p:cNvSpPr/>
          <p:nvPr/>
        </p:nvSpPr>
        <p:spPr>
          <a:xfrm>
            <a:off x="672807" y="3916725"/>
            <a:ext cx="5733142" cy="733230"/>
          </a:xfrm>
          <a:prstGeom prst="rect">
            <a:avLst/>
          </a:prstGeom>
        </p:spPr>
        <p:txBody>
          <a:bodyPr wrap="square" lIns="0" tIns="0" rIns="0" bIns="0" anchor="ctr">
            <a:noAutofit/>
          </a:bodyPr>
          <a:lstStyle/>
          <a:p>
            <a:pPr marL="0" lvl="1" defTabSz="914367">
              <a:spcAft>
                <a:spcPts val="600"/>
              </a:spcAft>
              <a:defRPr/>
            </a:pPr>
            <a:r>
              <a:rPr lang="en-US" dirty="0"/>
              <a:t>Build a </a:t>
            </a:r>
            <a:r>
              <a:rPr lang="en-US" dirty="0">
                <a:solidFill>
                  <a:srgbClr val="742774"/>
                </a:solidFill>
                <a:latin typeface="+mj-lt"/>
              </a:rPr>
              <a:t>Power Apps Model-driven app </a:t>
            </a:r>
            <a:r>
              <a:rPr lang="en-US" dirty="0"/>
              <a:t>to complete the procurement process</a:t>
            </a:r>
          </a:p>
        </p:txBody>
      </p:sp>
      <p:sp>
        <p:nvSpPr>
          <p:cNvPr id="22" name="Rectangle 21">
            <a:extLst>
              <a:ext uri="{FF2B5EF4-FFF2-40B4-BE49-F238E27FC236}">
                <a16:creationId xmlns:a16="http://schemas.microsoft.com/office/drawing/2014/main" id="{7CC26FEF-B167-4C7F-A32D-509B8D504063}"/>
              </a:ext>
            </a:extLst>
          </p:cNvPr>
          <p:cNvSpPr/>
          <p:nvPr/>
        </p:nvSpPr>
        <p:spPr>
          <a:xfrm>
            <a:off x="672807" y="4812982"/>
            <a:ext cx="5733142" cy="733230"/>
          </a:xfrm>
          <a:prstGeom prst="rect">
            <a:avLst/>
          </a:prstGeom>
        </p:spPr>
        <p:txBody>
          <a:bodyPr wrap="square" lIns="0" tIns="0" rIns="0" bIns="0" anchor="ctr">
            <a:noAutofit/>
          </a:bodyPr>
          <a:lstStyle/>
          <a:p>
            <a:pPr marL="0" lvl="1" defTabSz="914367">
              <a:spcAft>
                <a:spcPts val="600"/>
              </a:spcAft>
              <a:defRPr/>
            </a:pPr>
            <a:r>
              <a:rPr lang="en-US" dirty="0"/>
              <a:t>Use </a:t>
            </a:r>
            <a:r>
              <a:rPr lang="en-US" dirty="0">
                <a:solidFill>
                  <a:srgbClr val="742774"/>
                </a:solidFill>
                <a:latin typeface="+mj-lt"/>
              </a:rPr>
              <a:t>Power Automate </a:t>
            </a:r>
            <a:r>
              <a:rPr lang="en-US" dirty="0"/>
              <a:t>to build an approval workflow for device approval</a:t>
            </a:r>
          </a:p>
        </p:txBody>
      </p:sp>
      <p:grpSp>
        <p:nvGrpSpPr>
          <p:cNvPr id="69" name="Group 68" descr="A screenshot of a device ordering app webpage">
            <a:extLst>
              <a:ext uri="{FF2B5EF4-FFF2-40B4-BE49-F238E27FC236}">
                <a16:creationId xmlns:a16="http://schemas.microsoft.com/office/drawing/2014/main" id="{65C20DA3-1E34-409C-8C44-198EC764B5B7}"/>
              </a:ext>
            </a:extLst>
          </p:cNvPr>
          <p:cNvGrpSpPr/>
          <p:nvPr/>
        </p:nvGrpSpPr>
        <p:grpSpPr>
          <a:xfrm>
            <a:off x="6977954" y="1363191"/>
            <a:ext cx="3681651" cy="2255270"/>
            <a:chOff x="731129" y="2301365"/>
            <a:chExt cx="3681651" cy="2255270"/>
          </a:xfrm>
        </p:grpSpPr>
        <p:sp>
          <p:nvSpPr>
            <p:cNvPr id="72" name="Rectangle 71">
              <a:extLst>
                <a:ext uri="{FF2B5EF4-FFF2-40B4-BE49-F238E27FC236}">
                  <a16:creationId xmlns:a16="http://schemas.microsoft.com/office/drawing/2014/main" id="{6CB236BC-12EB-45EE-9E3A-3C344F4D955C}"/>
                </a:ext>
                <a:ext uri="{C183D7F6-B498-43B3-948B-1728B52AA6E4}">
                  <adec:decorative xmlns:adec="http://schemas.microsoft.com/office/drawing/2017/decorative" val="1"/>
                </a:ext>
              </a:extLst>
            </p:cNvPr>
            <p:cNvSpPr/>
            <p:nvPr/>
          </p:nvSpPr>
          <p:spPr bwMode="auto">
            <a:xfrm>
              <a:off x="823799" y="2383161"/>
              <a:ext cx="3511699"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descr="A screenshot of a device ordering app webpage">
              <a:extLst>
                <a:ext uri="{FF2B5EF4-FFF2-40B4-BE49-F238E27FC236}">
                  <a16:creationId xmlns:a16="http://schemas.microsoft.com/office/drawing/2014/main" id="{A26F4130-EE5A-4FF4-9B9F-422B26EB25C2}"/>
                </a:ext>
              </a:extLst>
            </p:cNvPr>
            <p:cNvPicPr>
              <a:picLocks noChangeAspect="1"/>
            </p:cNvPicPr>
            <p:nvPr/>
          </p:nvPicPr>
          <p:blipFill>
            <a:blip r:embed="rId3"/>
            <a:stretch>
              <a:fillRect/>
            </a:stretch>
          </p:blipFill>
          <p:spPr>
            <a:xfrm>
              <a:off x="800143" y="2383160"/>
              <a:ext cx="3535903" cy="1983099"/>
            </a:xfrm>
            <a:prstGeom prst="rect">
              <a:avLst/>
            </a:prstGeom>
          </p:spPr>
        </p:pic>
        <p:sp>
          <p:nvSpPr>
            <p:cNvPr id="74" name="Freeform: Shape 73">
              <a:extLst>
                <a:ext uri="{FF2B5EF4-FFF2-40B4-BE49-F238E27FC236}">
                  <a16:creationId xmlns:a16="http://schemas.microsoft.com/office/drawing/2014/main" id="{C68FFC5E-F1DB-47AE-B02E-0ED8C370D626}"/>
                </a:ext>
                <a:ext uri="{C183D7F6-B498-43B3-948B-1728B52AA6E4}">
                  <adec:decorative xmlns:adec="http://schemas.microsoft.com/office/drawing/2017/decorative" val="1"/>
                </a:ext>
              </a:extLst>
            </p:cNvPr>
            <p:cNvSpPr/>
            <p:nvPr/>
          </p:nvSpPr>
          <p:spPr>
            <a:xfrm flipH="1">
              <a:off x="731129" y="2301365"/>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8" name="Group 37" descr="A screenshot of a powerapp webpage">
            <a:extLst>
              <a:ext uri="{FF2B5EF4-FFF2-40B4-BE49-F238E27FC236}">
                <a16:creationId xmlns:a16="http://schemas.microsoft.com/office/drawing/2014/main" id="{460EAEA8-3A14-4A5A-AE41-AA0EEE2C3497}"/>
              </a:ext>
            </a:extLst>
          </p:cNvPr>
          <p:cNvGrpSpPr/>
          <p:nvPr/>
        </p:nvGrpSpPr>
        <p:grpSpPr>
          <a:xfrm>
            <a:off x="7387152" y="2253919"/>
            <a:ext cx="3681651" cy="2255270"/>
            <a:chOff x="7391192" y="1789990"/>
            <a:chExt cx="3681651" cy="2255270"/>
          </a:xfrm>
        </p:grpSpPr>
        <p:grpSp>
          <p:nvGrpSpPr>
            <p:cNvPr id="40" name="Group 39">
              <a:extLst>
                <a:ext uri="{FF2B5EF4-FFF2-40B4-BE49-F238E27FC236}">
                  <a16:creationId xmlns:a16="http://schemas.microsoft.com/office/drawing/2014/main" id="{74EE573E-5784-4B78-B7AC-BA5A25B88514}"/>
                </a:ext>
              </a:extLst>
            </p:cNvPr>
            <p:cNvGrpSpPr/>
            <p:nvPr/>
          </p:nvGrpSpPr>
          <p:grpSpPr>
            <a:xfrm>
              <a:off x="7476168" y="1871786"/>
              <a:ext cx="3511699" cy="2091680"/>
              <a:chOff x="7476168" y="1871786"/>
              <a:chExt cx="3511699" cy="2091680"/>
            </a:xfrm>
          </p:grpSpPr>
          <p:sp>
            <p:nvSpPr>
              <p:cNvPr id="44" name="Rectangle 43">
                <a:extLst>
                  <a:ext uri="{FF2B5EF4-FFF2-40B4-BE49-F238E27FC236}">
                    <a16:creationId xmlns:a16="http://schemas.microsoft.com/office/drawing/2014/main" id="{502EFE82-EA68-477D-A3FF-025A5F70DB46}"/>
                  </a:ext>
                  <a:ext uri="{C183D7F6-B498-43B3-948B-1728B52AA6E4}">
                    <adec:decorative xmlns:adec="http://schemas.microsoft.com/office/drawing/2017/decorative" val="1"/>
                  </a:ext>
                </a:extLst>
              </p:cNvPr>
              <p:cNvSpPr/>
              <p:nvPr/>
            </p:nvSpPr>
            <p:spPr bwMode="auto">
              <a:xfrm>
                <a:off x="7476168" y="1871786"/>
                <a:ext cx="3511699"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 screenshot of a powerapp webpage">
                <a:extLst>
                  <a:ext uri="{FF2B5EF4-FFF2-40B4-BE49-F238E27FC236}">
                    <a16:creationId xmlns:a16="http://schemas.microsoft.com/office/drawing/2014/main" id="{991381F1-A808-43D9-9AB1-815D564F40A5}"/>
                  </a:ext>
                </a:extLst>
              </p:cNvPr>
              <p:cNvPicPr>
                <a:picLocks noChangeAspect="1"/>
              </p:cNvPicPr>
              <p:nvPr/>
            </p:nvPicPr>
            <p:blipFill rotWithShape="1">
              <a:blip r:embed="rId4"/>
              <a:srcRect r="20132"/>
              <a:stretch/>
            </p:blipFill>
            <p:spPr>
              <a:xfrm>
                <a:off x="7506598" y="1871786"/>
                <a:ext cx="3450838" cy="1937543"/>
              </a:xfrm>
              <a:prstGeom prst="rect">
                <a:avLst/>
              </a:prstGeom>
              <a:ln>
                <a:noFill/>
              </a:ln>
              <a:effectLst/>
            </p:spPr>
          </p:pic>
        </p:grpSp>
        <p:sp>
          <p:nvSpPr>
            <p:cNvPr id="42" name="Freeform: Shape 41">
              <a:extLst>
                <a:ext uri="{FF2B5EF4-FFF2-40B4-BE49-F238E27FC236}">
                  <a16:creationId xmlns:a16="http://schemas.microsoft.com/office/drawing/2014/main" id="{C1F70D81-900F-4B3B-B45A-DFBBFA36454E}"/>
                </a:ext>
                <a:ext uri="{C183D7F6-B498-43B3-948B-1728B52AA6E4}">
                  <adec:decorative xmlns:adec="http://schemas.microsoft.com/office/drawing/2017/decorative" val="1"/>
                </a:ext>
              </a:extLst>
            </p:cNvPr>
            <p:cNvSpPr/>
            <p:nvPr/>
          </p:nvSpPr>
          <p:spPr>
            <a:xfrm flipH="1">
              <a:off x="7391192" y="1789990"/>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75" name="Group 74" descr="A screenshot of a device order webpage">
            <a:extLst>
              <a:ext uri="{FF2B5EF4-FFF2-40B4-BE49-F238E27FC236}">
                <a16:creationId xmlns:a16="http://schemas.microsoft.com/office/drawing/2014/main" id="{17F298AB-37FD-4454-8314-68B6FBC19C76}"/>
              </a:ext>
            </a:extLst>
          </p:cNvPr>
          <p:cNvGrpSpPr/>
          <p:nvPr/>
        </p:nvGrpSpPr>
        <p:grpSpPr>
          <a:xfrm>
            <a:off x="7796350" y="3144647"/>
            <a:ext cx="3681651" cy="2255270"/>
            <a:chOff x="4952223" y="3743325"/>
            <a:chExt cx="3681651" cy="2255270"/>
          </a:xfrm>
        </p:grpSpPr>
        <p:pic>
          <p:nvPicPr>
            <p:cNvPr id="76" name="Picture 75">
              <a:extLst>
                <a:ext uri="{FF2B5EF4-FFF2-40B4-BE49-F238E27FC236}">
                  <a16:creationId xmlns:a16="http://schemas.microsoft.com/office/drawing/2014/main" id="{FFE7A45A-833A-4B85-8D7F-E5070932F081}"/>
                </a:ext>
              </a:extLst>
            </p:cNvPr>
            <p:cNvPicPr>
              <a:picLocks noChangeAspect="1"/>
            </p:cNvPicPr>
            <p:nvPr/>
          </p:nvPicPr>
          <p:blipFill>
            <a:blip r:embed="rId5"/>
            <a:stretch>
              <a:fillRect/>
            </a:stretch>
          </p:blipFill>
          <p:spPr>
            <a:xfrm>
              <a:off x="5057775" y="3843949"/>
              <a:ext cx="3467100" cy="2064609"/>
            </a:xfrm>
            <a:prstGeom prst="rect">
              <a:avLst/>
            </a:prstGeom>
          </p:spPr>
        </p:pic>
        <p:sp>
          <p:nvSpPr>
            <p:cNvPr id="77" name="Freeform: Shape 76">
              <a:extLst>
                <a:ext uri="{FF2B5EF4-FFF2-40B4-BE49-F238E27FC236}">
                  <a16:creationId xmlns:a16="http://schemas.microsoft.com/office/drawing/2014/main" id="{DA3C7343-5FF2-4D1C-B2CF-5760B795359C}"/>
                </a:ext>
                <a:ext uri="{C183D7F6-B498-43B3-948B-1728B52AA6E4}">
                  <adec:decorative xmlns:adec="http://schemas.microsoft.com/office/drawing/2017/decorative" val="1"/>
                </a:ext>
              </a:extLst>
            </p:cNvPr>
            <p:cNvSpPr/>
            <p:nvPr/>
          </p:nvSpPr>
          <p:spPr>
            <a:xfrm flipH="1">
              <a:off x="4952223" y="3743325"/>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8" name="Group 47" descr="A screenshot of a device approval request webpage">
            <a:extLst>
              <a:ext uri="{FF2B5EF4-FFF2-40B4-BE49-F238E27FC236}">
                <a16:creationId xmlns:a16="http://schemas.microsoft.com/office/drawing/2014/main" id="{0B2550E5-12F5-4429-A66B-2D56E1A418B9}"/>
              </a:ext>
            </a:extLst>
          </p:cNvPr>
          <p:cNvGrpSpPr/>
          <p:nvPr/>
        </p:nvGrpSpPr>
        <p:grpSpPr>
          <a:xfrm>
            <a:off x="8205549" y="4035376"/>
            <a:ext cx="3681651" cy="2255270"/>
            <a:chOff x="8125681" y="3151008"/>
            <a:chExt cx="3681651" cy="2255270"/>
          </a:xfrm>
        </p:grpSpPr>
        <p:sp>
          <p:nvSpPr>
            <p:cNvPr id="50" name="Rectangle 49">
              <a:extLst>
                <a:ext uri="{FF2B5EF4-FFF2-40B4-BE49-F238E27FC236}">
                  <a16:creationId xmlns:a16="http://schemas.microsoft.com/office/drawing/2014/main" id="{2070C5DB-5C1D-4FCD-BB55-00AC29B95BE4}"/>
                </a:ext>
                <a:ext uri="{C183D7F6-B498-43B3-948B-1728B52AA6E4}">
                  <adec:decorative xmlns:adec="http://schemas.microsoft.com/office/drawing/2017/decorative" val="1"/>
                </a:ext>
              </a:extLst>
            </p:cNvPr>
            <p:cNvSpPr/>
            <p:nvPr/>
          </p:nvSpPr>
          <p:spPr bwMode="auto">
            <a:xfrm>
              <a:off x="8218351" y="3232804"/>
              <a:ext cx="3511699" cy="2091680"/>
            </a:xfrm>
            <a:prstGeom prst="rect">
              <a:avLst/>
            </a:prstGeom>
            <a:solidFill>
              <a:srgbClr val="F8F7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A screenshot of a device approval request webpage">
              <a:extLst>
                <a:ext uri="{FF2B5EF4-FFF2-40B4-BE49-F238E27FC236}">
                  <a16:creationId xmlns:a16="http://schemas.microsoft.com/office/drawing/2014/main" id="{110946EC-E1F3-4634-9942-6D4FF9C86813}"/>
                </a:ext>
              </a:extLst>
            </p:cNvPr>
            <p:cNvPicPr>
              <a:picLocks noChangeAspect="1"/>
            </p:cNvPicPr>
            <p:nvPr/>
          </p:nvPicPr>
          <p:blipFill rotWithShape="1">
            <a:blip r:embed="rId6"/>
            <a:srcRect r="1774"/>
            <a:stretch/>
          </p:blipFill>
          <p:spPr>
            <a:xfrm>
              <a:off x="8218351" y="3232804"/>
              <a:ext cx="3455489" cy="1940154"/>
            </a:xfrm>
            <a:prstGeom prst="rect">
              <a:avLst/>
            </a:prstGeom>
            <a:ln>
              <a:noFill/>
            </a:ln>
            <a:effectLst/>
          </p:spPr>
        </p:pic>
        <p:sp>
          <p:nvSpPr>
            <p:cNvPr id="57" name="Freeform: Shape 56">
              <a:extLst>
                <a:ext uri="{FF2B5EF4-FFF2-40B4-BE49-F238E27FC236}">
                  <a16:creationId xmlns:a16="http://schemas.microsoft.com/office/drawing/2014/main" id="{C153151E-FE3F-4E5F-BE5E-9EBF00B255EB}"/>
                </a:ext>
                <a:ext uri="{C183D7F6-B498-43B3-948B-1728B52AA6E4}">
                  <adec:decorative xmlns:adec="http://schemas.microsoft.com/office/drawing/2017/decorative" val="1"/>
                </a:ext>
              </a:extLst>
            </p:cNvPr>
            <p:cNvSpPr/>
            <p:nvPr/>
          </p:nvSpPr>
          <p:spPr>
            <a:xfrm flipH="1">
              <a:off x="8125681" y="3151008"/>
              <a:ext cx="3681651" cy="2255270"/>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35" name="Freeform: Shape 34">
            <a:extLst>
              <a:ext uri="{FF2B5EF4-FFF2-40B4-BE49-F238E27FC236}">
                <a16:creationId xmlns:a16="http://schemas.microsoft.com/office/drawing/2014/main" id="{89168DE0-FB1E-423A-9A77-6360137A0C7B}"/>
              </a:ext>
              <a:ext uri="{C183D7F6-B498-43B3-948B-1728B52AA6E4}">
                <adec:decorative xmlns:adec="http://schemas.microsoft.com/office/drawing/2017/decorative" val="1"/>
              </a:ext>
            </a:extLst>
          </p:cNvPr>
          <p:cNvSpPr/>
          <p:nvPr/>
        </p:nvSpPr>
        <p:spPr bwMode="auto">
          <a:xfrm rot="5400000" flipH="1">
            <a:off x="-29125" y="5924478"/>
            <a:ext cx="962646" cy="904397"/>
          </a:xfrm>
          <a:custGeom>
            <a:avLst/>
            <a:gdLst>
              <a:gd name="connsiteX0" fmla="*/ 1887654 w 1887654"/>
              <a:gd name="connsiteY0" fmla="*/ 904397 h 904397"/>
              <a:gd name="connsiteX1" fmla="*/ 925008 w 1887654"/>
              <a:gd name="connsiteY1" fmla="*/ 0 h 904397"/>
              <a:gd name="connsiteX2" fmla="*/ 925008 w 1887654"/>
              <a:gd name="connsiteY2" fmla="*/ 904395 h 904397"/>
              <a:gd name="connsiteX3" fmla="*/ 2 w 1887654"/>
              <a:gd name="connsiteY3" fmla="*/ 904395 h 904397"/>
              <a:gd name="connsiteX4" fmla="*/ 0 w 1887654"/>
              <a:gd name="connsiteY4" fmla="*/ 904397 h 904397"/>
              <a:gd name="connsiteX0" fmla="*/ 1887652 w 1887652"/>
              <a:gd name="connsiteY0" fmla="*/ 904397 h 904397"/>
              <a:gd name="connsiteX1" fmla="*/ 925006 w 1887652"/>
              <a:gd name="connsiteY1" fmla="*/ 0 h 904397"/>
              <a:gd name="connsiteX2" fmla="*/ 925006 w 1887652"/>
              <a:gd name="connsiteY2" fmla="*/ 904395 h 904397"/>
              <a:gd name="connsiteX3" fmla="*/ 0 w 1887652"/>
              <a:gd name="connsiteY3" fmla="*/ 904395 h 904397"/>
              <a:gd name="connsiteX4" fmla="*/ 1887652 w 1887652"/>
              <a:gd name="connsiteY4" fmla="*/ 904397 h 904397"/>
              <a:gd name="connsiteX0" fmla="*/ 962646 w 962646"/>
              <a:gd name="connsiteY0" fmla="*/ 904397 h 904397"/>
              <a:gd name="connsiteX1" fmla="*/ 0 w 962646"/>
              <a:gd name="connsiteY1" fmla="*/ 0 h 904397"/>
              <a:gd name="connsiteX2" fmla="*/ 0 w 962646"/>
              <a:gd name="connsiteY2" fmla="*/ 904395 h 904397"/>
              <a:gd name="connsiteX3" fmla="*/ 962646 w 962646"/>
              <a:gd name="connsiteY3" fmla="*/ 904397 h 904397"/>
            </a:gdLst>
            <a:ahLst/>
            <a:cxnLst>
              <a:cxn ang="0">
                <a:pos x="connsiteX0" y="connsiteY0"/>
              </a:cxn>
              <a:cxn ang="0">
                <a:pos x="connsiteX1" y="connsiteY1"/>
              </a:cxn>
              <a:cxn ang="0">
                <a:pos x="connsiteX2" y="connsiteY2"/>
              </a:cxn>
              <a:cxn ang="0">
                <a:pos x="connsiteX3" y="connsiteY3"/>
              </a:cxn>
            </a:cxnLst>
            <a:rect l="l" t="t" r="r" b="b"/>
            <a:pathLst>
              <a:path w="962646" h="904397">
                <a:moveTo>
                  <a:pt x="962646" y="904397"/>
                </a:moveTo>
                <a:lnTo>
                  <a:pt x="0" y="0"/>
                </a:lnTo>
                <a:lnTo>
                  <a:pt x="0" y="904395"/>
                </a:lnTo>
                <a:lnTo>
                  <a:pt x="962646" y="904397"/>
                </a:lnTo>
                <a:close/>
              </a:path>
            </a:pathLst>
          </a:cu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437362A-578B-41D0-ACB5-3694773AE7AE}"/>
              </a:ext>
              <a:ext uri="{C183D7F6-B498-43B3-948B-1728B52AA6E4}">
                <adec:decorative xmlns:adec="http://schemas.microsoft.com/office/drawing/2017/decorative" val="1"/>
              </a:ext>
            </a:extLst>
          </p:cNvPr>
          <p:cNvGrpSpPr/>
          <p:nvPr/>
        </p:nvGrpSpPr>
        <p:grpSpPr>
          <a:xfrm>
            <a:off x="0" y="-198259"/>
            <a:ext cx="1190170" cy="2892164"/>
            <a:chOff x="-1" y="-198259"/>
            <a:chExt cx="1190170" cy="2892164"/>
          </a:xfrm>
        </p:grpSpPr>
        <p:sp>
          <p:nvSpPr>
            <p:cNvPr id="15" name="Freeform: Shape 14">
              <a:extLst>
                <a:ext uri="{FF2B5EF4-FFF2-40B4-BE49-F238E27FC236}">
                  <a16:creationId xmlns:a16="http://schemas.microsoft.com/office/drawing/2014/main" id="{E5736244-4EDA-4535-8B55-FDD89A469D48}"/>
                </a:ext>
              </a:extLst>
            </p:cNvPr>
            <p:cNvSpPr/>
            <p:nvPr/>
          </p:nvSpPr>
          <p:spPr bwMode="auto">
            <a:xfrm rot="5400000" flipH="1">
              <a:off x="-462707" y="264447"/>
              <a:ext cx="1794829" cy="869417"/>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625CAA2-0410-41F4-9A44-3EFD6170C406}"/>
                </a:ext>
              </a:extLst>
            </p:cNvPr>
            <p:cNvSpPr/>
            <p:nvPr/>
          </p:nvSpPr>
          <p:spPr bwMode="auto">
            <a:xfrm rot="5400000" flipH="1">
              <a:off x="-633413" y="870322"/>
              <a:ext cx="2456996" cy="1190169"/>
            </a:xfrm>
            <a:custGeom>
              <a:avLst/>
              <a:gdLst>
                <a:gd name="connsiteX0" fmla="*/ 1609389 w 1609389"/>
                <a:gd name="connsiteY0" fmla="*/ 779588 h 779588"/>
                <a:gd name="connsiteX1" fmla="*/ 779589 w 1609389"/>
                <a:gd name="connsiteY1" fmla="*/ 0 h 779588"/>
                <a:gd name="connsiteX2" fmla="*/ 0 w 1609389"/>
                <a:gd name="connsiteY2" fmla="*/ 779588 h 779588"/>
              </a:gdLst>
              <a:ahLst/>
              <a:cxnLst>
                <a:cxn ang="0">
                  <a:pos x="connsiteX0" y="connsiteY0"/>
                </a:cxn>
                <a:cxn ang="0">
                  <a:pos x="connsiteX1" y="connsiteY1"/>
                </a:cxn>
                <a:cxn ang="0">
                  <a:pos x="connsiteX2" y="connsiteY2"/>
                </a:cxn>
              </a:cxnLst>
              <a:rect l="l" t="t" r="r" b="b"/>
              <a:pathLst>
                <a:path w="1609389" h="779588">
                  <a:moveTo>
                    <a:pt x="1609389" y="779588"/>
                  </a:moveTo>
                  <a:lnTo>
                    <a:pt x="779589" y="0"/>
                  </a:lnTo>
                  <a:lnTo>
                    <a:pt x="0" y="77958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745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6A22842-E1C9-4AAB-9DF2-C2C3B610E8CC}"/>
              </a:ext>
              <a:ext uri="{C183D7F6-B498-43B3-948B-1728B52AA6E4}">
                <adec:decorative xmlns:adec="http://schemas.microsoft.com/office/drawing/2017/decorative" val="1"/>
              </a:ext>
            </a:extLst>
          </p:cNvPr>
          <p:cNvSpPr/>
          <p:nvPr/>
        </p:nvSpPr>
        <p:spPr bwMode="auto">
          <a:xfrm>
            <a:off x="0" y="571501"/>
            <a:ext cx="12192000" cy="16764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A774E94F-53B7-43FD-BC36-F7E8338DB9D1}"/>
              </a:ext>
              <a:ext uri="{C183D7F6-B498-43B3-948B-1728B52AA6E4}">
                <adec:decorative xmlns:adec="http://schemas.microsoft.com/office/drawing/2017/decorative" val="1"/>
              </a:ext>
            </a:extLst>
          </p:cNvPr>
          <p:cNvSpPr/>
          <p:nvPr/>
        </p:nvSpPr>
        <p:spPr bwMode="auto">
          <a:xfrm flipH="1">
            <a:off x="7405745" y="2019653"/>
            <a:ext cx="4786255" cy="7017274"/>
          </a:xfrm>
          <a:custGeom>
            <a:avLst/>
            <a:gdLst>
              <a:gd name="connsiteX0" fmla="*/ 0 w 4786255"/>
              <a:gd name="connsiteY0" fmla="*/ 0 h 7017274"/>
              <a:gd name="connsiteX1" fmla="*/ 0 w 4786255"/>
              <a:gd name="connsiteY1" fmla="*/ 7017274 h 7017274"/>
              <a:gd name="connsiteX2" fmla="*/ 1 w 4786255"/>
              <a:gd name="connsiteY2" fmla="*/ 7017274 h 7017274"/>
              <a:gd name="connsiteX3" fmla="*/ 1 w 4786255"/>
              <a:gd name="connsiteY3" fmla="*/ 4838345 h 7017274"/>
              <a:gd name="connsiteX4" fmla="*/ 4734167 w 4786255"/>
              <a:gd name="connsiteY4" fmla="*/ 4838345 h 7017274"/>
              <a:gd name="connsiteX5" fmla="*/ 4786255 w 4786255"/>
              <a:gd name="connsiteY5" fmla="*/ 4786257 h 70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6255" h="7017274">
                <a:moveTo>
                  <a:pt x="0" y="0"/>
                </a:moveTo>
                <a:lnTo>
                  <a:pt x="0" y="7017274"/>
                </a:lnTo>
                <a:lnTo>
                  <a:pt x="1" y="7017274"/>
                </a:lnTo>
                <a:lnTo>
                  <a:pt x="1" y="4838345"/>
                </a:lnTo>
                <a:lnTo>
                  <a:pt x="4734167" y="4838345"/>
                </a:lnTo>
                <a:lnTo>
                  <a:pt x="4786255" y="4786257"/>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99" name="Freeform: Shape 98">
            <a:extLst>
              <a:ext uri="{FF2B5EF4-FFF2-40B4-BE49-F238E27FC236}">
                <a16:creationId xmlns:a16="http://schemas.microsoft.com/office/drawing/2014/main" id="{748461BB-4C2F-4F73-976F-2BD8318ECD03}"/>
              </a:ext>
              <a:ext uri="{C183D7F6-B498-43B3-948B-1728B52AA6E4}">
                <adec:decorative xmlns:adec="http://schemas.microsoft.com/office/drawing/2017/decorative" val="1"/>
              </a:ext>
            </a:extLst>
          </p:cNvPr>
          <p:cNvSpPr/>
          <p:nvPr/>
        </p:nvSpPr>
        <p:spPr bwMode="auto">
          <a:xfrm>
            <a:off x="0" y="76200"/>
            <a:ext cx="4950176" cy="990600"/>
          </a:xfrm>
          <a:custGeom>
            <a:avLst/>
            <a:gdLst>
              <a:gd name="connsiteX0" fmla="*/ 0 w 4950176"/>
              <a:gd name="connsiteY0" fmla="*/ 0 h 990600"/>
              <a:gd name="connsiteX1" fmla="*/ 3959576 w 4950176"/>
              <a:gd name="connsiteY1" fmla="*/ 0 h 990600"/>
              <a:gd name="connsiteX2" fmla="*/ 4950176 w 4950176"/>
              <a:gd name="connsiteY2" fmla="*/ 990600 h 990600"/>
              <a:gd name="connsiteX3" fmla="*/ 0 w 4950176"/>
              <a:gd name="connsiteY3" fmla="*/ 990600 h 990600"/>
            </a:gdLst>
            <a:ahLst/>
            <a:cxnLst>
              <a:cxn ang="0">
                <a:pos x="connsiteX0" y="connsiteY0"/>
              </a:cxn>
              <a:cxn ang="0">
                <a:pos x="connsiteX1" y="connsiteY1"/>
              </a:cxn>
              <a:cxn ang="0">
                <a:pos x="connsiteX2" y="connsiteY2"/>
              </a:cxn>
              <a:cxn ang="0">
                <a:pos x="connsiteX3" y="connsiteY3"/>
              </a:cxn>
            </a:cxnLst>
            <a:rect l="l" t="t" r="r" b="b"/>
            <a:pathLst>
              <a:path w="4950176" h="990600">
                <a:moveTo>
                  <a:pt x="0" y="0"/>
                </a:moveTo>
                <a:lnTo>
                  <a:pt x="3959576" y="0"/>
                </a:lnTo>
                <a:lnTo>
                  <a:pt x="4950176" y="990600"/>
                </a:lnTo>
                <a:lnTo>
                  <a:pt x="0" y="9906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A0B6C16-36E6-4683-9B93-C5A13B33AA5D}"/>
              </a:ext>
            </a:extLst>
          </p:cNvPr>
          <p:cNvSpPr>
            <a:spLocks noGrp="1"/>
          </p:cNvSpPr>
          <p:nvPr>
            <p:ph type="title"/>
          </p:nvPr>
        </p:nvSpPr>
        <p:spPr>
          <a:xfrm>
            <a:off x="311150" y="369932"/>
            <a:ext cx="2546350" cy="403137"/>
          </a:xfrm>
        </p:spPr>
        <p:txBody>
          <a:bodyPr/>
          <a:lstStyle/>
          <a:p>
            <a:r>
              <a:rPr lang="en-IN" dirty="0">
                <a:solidFill>
                  <a:schemeClr val="bg1"/>
                </a:solidFill>
              </a:rPr>
              <a:t>Lab content</a:t>
            </a:r>
          </a:p>
        </p:txBody>
      </p:sp>
      <p:sp>
        <p:nvSpPr>
          <p:cNvPr id="65" name="Text Placeholder 3">
            <a:extLst>
              <a:ext uri="{FF2B5EF4-FFF2-40B4-BE49-F238E27FC236}">
                <a16:creationId xmlns:a16="http://schemas.microsoft.com/office/drawing/2014/main" id="{17E16831-96CA-473D-B806-8785452D5021}"/>
              </a:ext>
            </a:extLst>
          </p:cNvPr>
          <p:cNvSpPr txBox="1">
            <a:spLocks/>
          </p:cNvSpPr>
          <p:nvPr/>
        </p:nvSpPr>
        <p:spPr>
          <a:xfrm>
            <a:off x="808181" y="1215271"/>
            <a:ext cx="9380286"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spcBef>
                <a:spcPts val="0"/>
              </a:spcBef>
              <a:spcAft>
                <a:spcPts val="600"/>
              </a:spcAft>
              <a:buNone/>
              <a:defRPr/>
            </a:pPr>
            <a:r>
              <a:rPr kumimoji="0" lang="en-US" sz="2000" i="0" u="none" strike="noStrike" kern="1200" cap="none" spc="0" normalizeH="0" baseline="0" noProof="0" dirty="0">
                <a:ln>
                  <a:noFill/>
                </a:ln>
                <a:solidFill>
                  <a:schemeClr val="tx1"/>
                </a:solidFill>
                <a:effectLst/>
                <a:uLnTx/>
                <a:uFillTx/>
                <a:latin typeface="+mj-lt"/>
                <a:ea typeface="+mn-ea"/>
              </a:rPr>
              <a:t>Package: </a:t>
            </a:r>
            <a:r>
              <a:rPr lang="en-US" sz="2000" dirty="0">
                <a:solidFill>
                  <a:srgbClr val="742774"/>
                </a:solidFill>
                <a:latin typeface="+mj-lt"/>
              </a:rPr>
              <a:t>https://bit.ly/3lBFEkA</a:t>
            </a:r>
            <a:endParaRPr kumimoji="0" lang="en-US" sz="2000" i="0" u="none" strike="noStrike" kern="1200" cap="none" spc="0" normalizeH="0" baseline="0" noProof="0" dirty="0">
              <a:ln>
                <a:noFill/>
              </a:ln>
              <a:solidFill>
                <a:srgbClr val="742774"/>
              </a:solidFill>
              <a:effectLst/>
              <a:uLnTx/>
              <a:uFillTx/>
              <a:latin typeface="+mj-lt"/>
              <a:ea typeface="+mn-ea"/>
            </a:endParaRPr>
          </a:p>
        </p:txBody>
      </p:sp>
      <p:sp>
        <p:nvSpPr>
          <p:cNvPr id="67" name="Text Placeholder 3">
            <a:extLst>
              <a:ext uri="{FF2B5EF4-FFF2-40B4-BE49-F238E27FC236}">
                <a16:creationId xmlns:a16="http://schemas.microsoft.com/office/drawing/2014/main" id="{1CD0474C-5309-4725-8BD4-0A570494C405}"/>
              </a:ext>
            </a:extLst>
          </p:cNvPr>
          <p:cNvSpPr txBox="1">
            <a:spLocks/>
          </p:cNvSpPr>
          <p:nvPr/>
        </p:nvSpPr>
        <p:spPr>
          <a:xfrm>
            <a:off x="1352065" y="1756195"/>
            <a:ext cx="3960342" cy="24622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marR="0" lvl="1" indent="0"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i="0" u="none" strike="noStrike" kern="1200" cap="none" spc="0" normalizeH="0" baseline="0" noProof="0" dirty="0">
                <a:ln>
                  <a:noFill/>
                </a:ln>
                <a:solidFill>
                  <a:schemeClr val="tx1"/>
                </a:solidFill>
                <a:effectLst/>
                <a:uLnTx/>
                <a:uFillTx/>
                <a:ea typeface="+mn-ea"/>
              </a:rPr>
              <a:t>Unzip the package on your local machine</a:t>
            </a:r>
          </a:p>
        </p:txBody>
      </p:sp>
      <p:cxnSp>
        <p:nvCxnSpPr>
          <p:cNvPr id="70" name="Straight Connector 69">
            <a:extLst>
              <a:ext uri="{FF2B5EF4-FFF2-40B4-BE49-F238E27FC236}">
                <a16:creationId xmlns:a16="http://schemas.microsoft.com/office/drawing/2014/main" id="{3A5E1EF6-2CBA-463A-A572-9B4C139C0992}"/>
              </a:ext>
              <a:ext uri="{C183D7F6-B498-43B3-948B-1728B52AA6E4}">
                <adec:decorative xmlns:adec="http://schemas.microsoft.com/office/drawing/2017/decorative" val="1"/>
              </a:ext>
            </a:extLst>
          </p:cNvPr>
          <p:cNvCxnSpPr>
            <a:cxnSpLocks/>
          </p:cNvCxnSpPr>
          <p:nvPr/>
        </p:nvCxnSpPr>
        <p:spPr>
          <a:xfrm>
            <a:off x="5498324" y="1765300"/>
            <a:ext cx="0" cy="237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70240A66-36DC-4F31-8194-77B2CC0E7491}"/>
              </a:ext>
            </a:extLst>
          </p:cNvPr>
          <p:cNvSpPr txBox="1">
            <a:spLocks/>
          </p:cNvSpPr>
          <p:nvPr/>
        </p:nvSpPr>
        <p:spPr>
          <a:xfrm>
            <a:off x="5684242" y="1633084"/>
            <a:ext cx="5155693" cy="492443"/>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lvl="1" indent="0">
              <a:spcBef>
                <a:spcPts val="0"/>
              </a:spcBef>
              <a:spcAft>
                <a:spcPts val="600"/>
              </a:spcAft>
              <a:buNone/>
              <a:defRPr/>
            </a:pPr>
            <a:r>
              <a:rPr kumimoji="0" lang="en-US" sz="1600" i="0" u="none" strike="noStrike" kern="1200" cap="none" spc="0" normalizeH="0" baseline="0" noProof="0" dirty="0">
                <a:ln>
                  <a:noFill/>
                </a:ln>
                <a:solidFill>
                  <a:schemeClr val="tx1"/>
                </a:solidFill>
                <a:effectLst/>
                <a:uLnTx/>
                <a:uFillTx/>
                <a:ea typeface="+mn-ea"/>
              </a:rPr>
              <a:t>Follow instructions: </a:t>
            </a:r>
            <a:r>
              <a:rPr lang="en-US" sz="1600" dirty="0">
                <a:solidFill>
                  <a:schemeClr val="tx1"/>
                </a:solidFill>
                <a:latin typeface="+mj-lt"/>
              </a:rPr>
              <a:t>“01 - Create A Machine Ordering Power Apps Canvas App”</a:t>
            </a:r>
            <a:endParaRPr kumimoji="0" lang="en-US" sz="1600" i="0" u="none" strike="noStrike" kern="1200" cap="none" spc="0" normalizeH="0" baseline="0" noProof="0" dirty="0">
              <a:ln>
                <a:noFill/>
              </a:ln>
              <a:solidFill>
                <a:schemeClr val="tx1"/>
              </a:solidFill>
              <a:effectLst/>
              <a:uLnTx/>
              <a:uFillTx/>
              <a:latin typeface="+mj-lt"/>
              <a:ea typeface="+mn-ea"/>
            </a:endParaRPr>
          </a:p>
        </p:txBody>
      </p:sp>
      <p:pic>
        <p:nvPicPr>
          <p:cNvPr id="7" name="Picture 6" descr="An icon of a document">
            <a:extLst>
              <a:ext uri="{FF2B5EF4-FFF2-40B4-BE49-F238E27FC236}">
                <a16:creationId xmlns:a16="http://schemas.microsoft.com/office/drawing/2014/main" id="{287532C6-15AE-45BE-9507-D84B9279B170}"/>
              </a:ext>
            </a:extLst>
          </p:cNvPr>
          <p:cNvPicPr>
            <a:picLocks noChangeAspect="1"/>
          </p:cNvPicPr>
          <p:nvPr/>
        </p:nvPicPr>
        <p:blipFill>
          <a:blip r:embed="rId3"/>
          <a:stretch>
            <a:fillRect/>
          </a:stretch>
        </p:blipFill>
        <p:spPr>
          <a:xfrm>
            <a:off x="353774" y="3000313"/>
            <a:ext cx="635508" cy="635508"/>
          </a:xfrm>
          <a:prstGeom prst="rect">
            <a:avLst/>
          </a:prstGeom>
        </p:spPr>
      </p:pic>
      <p:sp>
        <p:nvSpPr>
          <p:cNvPr id="80" name="Text Placeholder 3">
            <a:extLst>
              <a:ext uri="{FF2B5EF4-FFF2-40B4-BE49-F238E27FC236}">
                <a16:creationId xmlns:a16="http://schemas.microsoft.com/office/drawing/2014/main" id="{4392D9F3-23A0-42B5-8B50-71C60DF836A7}"/>
              </a:ext>
            </a:extLst>
          </p:cNvPr>
          <p:cNvSpPr txBox="1">
            <a:spLocks/>
          </p:cNvSpPr>
          <p:nvPr/>
        </p:nvSpPr>
        <p:spPr>
          <a:xfrm>
            <a:off x="1334877" y="2973745"/>
            <a:ext cx="4812499" cy="255454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mj-lt"/>
                <a:ea typeface="+mn-ea"/>
              </a:rPr>
              <a:t>Contains 4 modules with a lab doc for each:</a:t>
            </a:r>
          </a:p>
          <a:p>
            <a:pPr marL="344488" lvl="1" indent="-227013">
              <a:spcBef>
                <a:spcPts val="0"/>
              </a:spcBef>
              <a:spcAft>
                <a:spcPts val="600"/>
              </a:spcAft>
              <a:defRPr/>
            </a:pPr>
            <a:r>
              <a:rPr lang="en-US" sz="1600" dirty="0">
                <a:solidFill>
                  <a:schemeClr val="tx1"/>
                </a:solidFill>
              </a:rPr>
              <a:t>01 - Create a machine ordering Power Apps canvas app </a:t>
            </a:r>
            <a:endParaRPr kumimoji="0" lang="en-US" sz="1600" b="0" i="0" u="none" strike="noStrike" kern="1200" cap="none" spc="0" normalizeH="0" baseline="0" noProof="0" dirty="0">
              <a:ln>
                <a:noFill/>
              </a:ln>
              <a:solidFill>
                <a:schemeClr val="tx1"/>
              </a:solidFill>
              <a:effectLst/>
              <a:uLnTx/>
              <a:uFillTx/>
              <a:ea typeface="+mn-ea"/>
            </a:endParaRPr>
          </a:p>
          <a:p>
            <a:pPr marL="344488" lvl="1" indent="-227013">
              <a:spcBef>
                <a:spcPts val="0"/>
              </a:spcBef>
              <a:spcAft>
                <a:spcPts val="600"/>
              </a:spcAft>
              <a:defRPr/>
            </a:pPr>
            <a:r>
              <a:rPr lang="en-US" sz="1600" dirty="0">
                <a:solidFill>
                  <a:schemeClr val="tx1"/>
                </a:solidFill>
              </a:rPr>
              <a:t>02 - Create a Dataverse table for the machine ordering app </a:t>
            </a:r>
            <a:endParaRPr kumimoji="0" lang="en-US" sz="1600" b="0" i="0" u="none" strike="noStrike" kern="1200" cap="none" spc="0" normalizeH="0" baseline="0" noProof="0" dirty="0">
              <a:ln>
                <a:noFill/>
              </a:ln>
              <a:solidFill>
                <a:schemeClr val="tx1"/>
              </a:solidFill>
              <a:effectLst/>
              <a:uLnTx/>
              <a:uFillTx/>
              <a:ea typeface="+mn-ea"/>
            </a:endParaRPr>
          </a:p>
          <a:p>
            <a:pPr marL="344488" lvl="1" indent="-227013">
              <a:spcBef>
                <a:spcPts val="0"/>
              </a:spcBef>
              <a:spcAft>
                <a:spcPts val="600"/>
              </a:spcAft>
              <a:defRPr/>
            </a:pPr>
            <a:r>
              <a:rPr lang="en-US" sz="1600" dirty="0">
                <a:solidFill>
                  <a:schemeClr val="tx1"/>
                </a:solidFill>
              </a:rPr>
              <a:t>03 - Create a model-driven Power Apps app for machine ordering</a:t>
            </a:r>
            <a:endParaRPr kumimoji="0" lang="en-US" sz="1600" b="0" i="0" u="none" strike="noStrike" kern="1200" cap="none" spc="0" normalizeH="0" baseline="0" noProof="0" dirty="0">
              <a:ln>
                <a:noFill/>
              </a:ln>
              <a:solidFill>
                <a:schemeClr val="tx1"/>
              </a:solidFill>
              <a:effectLst/>
              <a:uLnTx/>
              <a:uFillTx/>
              <a:ea typeface="+mn-ea"/>
            </a:endParaRPr>
          </a:p>
          <a:p>
            <a:pPr marL="344488" lvl="1" indent="-227013">
              <a:spcBef>
                <a:spcPts val="0"/>
              </a:spcBef>
              <a:spcAft>
                <a:spcPts val="600"/>
              </a:spcAft>
              <a:defRPr/>
            </a:pPr>
            <a:r>
              <a:rPr lang="en-US" sz="1600" dirty="0">
                <a:solidFill>
                  <a:schemeClr val="tx1"/>
                </a:solidFill>
              </a:rPr>
              <a:t>04 - Integrate a Power Apps app with Power Automate</a:t>
            </a:r>
            <a:endParaRPr kumimoji="0" lang="en-US" sz="1600" b="0" i="0" u="none" strike="noStrike" kern="1200" cap="none" spc="0" normalizeH="0" baseline="0" noProof="0" dirty="0">
              <a:ln>
                <a:noFill/>
              </a:ln>
              <a:solidFill>
                <a:schemeClr val="tx1"/>
              </a:solidFill>
              <a:effectLst/>
              <a:uLnTx/>
              <a:uFillTx/>
              <a:ea typeface="+mn-ea"/>
            </a:endParaRPr>
          </a:p>
        </p:txBody>
      </p:sp>
      <p:pic>
        <p:nvPicPr>
          <p:cNvPr id="10" name="Picture 9" descr="An icon of a completed document">
            <a:extLst>
              <a:ext uri="{FF2B5EF4-FFF2-40B4-BE49-F238E27FC236}">
                <a16:creationId xmlns:a16="http://schemas.microsoft.com/office/drawing/2014/main" id="{68D367A1-6FFE-4052-95C4-853BD46979A8}"/>
              </a:ext>
            </a:extLst>
          </p:cNvPr>
          <p:cNvPicPr>
            <a:picLocks noChangeAspect="1"/>
          </p:cNvPicPr>
          <p:nvPr/>
        </p:nvPicPr>
        <p:blipFill>
          <a:blip r:embed="rId4"/>
          <a:stretch>
            <a:fillRect/>
          </a:stretch>
        </p:blipFill>
        <p:spPr>
          <a:xfrm>
            <a:off x="369185" y="4634167"/>
            <a:ext cx="635508" cy="635508"/>
          </a:xfrm>
          <a:prstGeom prst="rect">
            <a:avLst/>
          </a:prstGeom>
        </p:spPr>
      </p:pic>
      <p:grpSp>
        <p:nvGrpSpPr>
          <p:cNvPr id="15" name="Group 14" descr="A laptop that shows the screenshot of a Lab documents">
            <a:extLst>
              <a:ext uri="{FF2B5EF4-FFF2-40B4-BE49-F238E27FC236}">
                <a16:creationId xmlns:a16="http://schemas.microsoft.com/office/drawing/2014/main" id="{23F5DC8C-3918-48BE-9FA8-B8B4BD29988A}"/>
              </a:ext>
            </a:extLst>
          </p:cNvPr>
          <p:cNvGrpSpPr/>
          <p:nvPr/>
        </p:nvGrpSpPr>
        <p:grpSpPr>
          <a:xfrm>
            <a:off x="8471252" y="2528108"/>
            <a:ext cx="2797302" cy="1921765"/>
            <a:chOff x="8471252" y="2528108"/>
            <a:chExt cx="2797302" cy="1921765"/>
          </a:xfrm>
        </p:grpSpPr>
        <p:sp>
          <p:nvSpPr>
            <p:cNvPr id="86" name="TextBox 85">
              <a:extLst>
                <a:ext uri="{FF2B5EF4-FFF2-40B4-BE49-F238E27FC236}">
                  <a16:creationId xmlns:a16="http://schemas.microsoft.com/office/drawing/2014/main" id="{6A6AD13B-5117-424E-B308-1192D37D3B28}"/>
                </a:ext>
              </a:extLst>
            </p:cNvPr>
            <p:cNvSpPr txBox="1"/>
            <p:nvPr/>
          </p:nvSpPr>
          <p:spPr>
            <a:xfrm>
              <a:off x="9383596" y="2528108"/>
              <a:ext cx="972614" cy="307777"/>
            </a:xfrm>
            <a:prstGeom prst="rect">
              <a:avLst/>
            </a:prstGeom>
            <a:no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42774"/>
                  </a:solidFill>
                  <a:effectLst/>
                  <a:uLnTx/>
                  <a:uFillTx/>
                  <a:latin typeface="+mj-lt"/>
                  <a:ea typeface="+mn-ea"/>
                  <a:cs typeface="Segoe UI Semilight" panose="020B0402040204020203" pitchFamily="34" charset="0"/>
                </a:rPr>
                <a:t>Lab docs:</a:t>
              </a:r>
            </a:p>
          </p:txBody>
        </p:sp>
        <p:grpSp>
          <p:nvGrpSpPr>
            <p:cNvPr id="12" name="Group 11">
              <a:extLst>
                <a:ext uri="{FF2B5EF4-FFF2-40B4-BE49-F238E27FC236}">
                  <a16:creationId xmlns:a16="http://schemas.microsoft.com/office/drawing/2014/main" id="{3D6B9D25-0B22-4A0E-A0DA-D52EC18B3D6B}"/>
                </a:ext>
              </a:extLst>
            </p:cNvPr>
            <p:cNvGrpSpPr/>
            <p:nvPr/>
          </p:nvGrpSpPr>
          <p:grpSpPr>
            <a:xfrm>
              <a:off x="8471252" y="2733675"/>
              <a:ext cx="2797302" cy="1716198"/>
              <a:chOff x="8401246" y="2800453"/>
              <a:chExt cx="2937314" cy="1802098"/>
            </a:xfrm>
          </p:grpSpPr>
          <p:grpSp>
            <p:nvGrpSpPr>
              <p:cNvPr id="11" name="Group 10">
                <a:extLst>
                  <a:ext uri="{FF2B5EF4-FFF2-40B4-BE49-F238E27FC236}">
                    <a16:creationId xmlns:a16="http://schemas.microsoft.com/office/drawing/2014/main" id="{5895A9AE-6CAF-4F39-A972-117CD8A740FD}"/>
                  </a:ext>
                </a:extLst>
              </p:cNvPr>
              <p:cNvGrpSpPr/>
              <p:nvPr/>
            </p:nvGrpSpPr>
            <p:grpSpPr>
              <a:xfrm>
                <a:off x="8763000" y="3024931"/>
                <a:ext cx="2228850" cy="1312119"/>
                <a:chOff x="8763000" y="3024931"/>
                <a:chExt cx="2228850" cy="1312119"/>
              </a:xfrm>
            </p:grpSpPr>
            <p:sp>
              <p:nvSpPr>
                <p:cNvPr id="2" name="Rectangle 1">
                  <a:extLst>
                    <a:ext uri="{FF2B5EF4-FFF2-40B4-BE49-F238E27FC236}">
                      <a16:creationId xmlns:a16="http://schemas.microsoft.com/office/drawing/2014/main" id="{BC668532-CE7D-4870-8A15-0764CBD84F6F}"/>
                    </a:ext>
                    <a:ext uri="{C183D7F6-B498-43B3-948B-1728B52AA6E4}">
                      <adec:decorative xmlns:adec="http://schemas.microsoft.com/office/drawing/2017/decorative" val="1"/>
                    </a:ext>
                  </a:extLst>
                </p:cNvPr>
                <p:cNvSpPr/>
                <p:nvPr/>
              </p:nvSpPr>
              <p:spPr bwMode="auto">
                <a:xfrm>
                  <a:off x="8763000" y="3024931"/>
                  <a:ext cx="2228850" cy="13121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0" name="Picture 89" descr="A screenshot of a Lab documents">
                  <a:extLst>
                    <a:ext uri="{FF2B5EF4-FFF2-40B4-BE49-F238E27FC236}">
                      <a16:creationId xmlns:a16="http://schemas.microsoft.com/office/drawing/2014/main" id="{93E0FCD3-74B6-4589-A199-2A33EE65C88B}"/>
                    </a:ext>
                  </a:extLst>
                </p:cNvPr>
                <p:cNvPicPr>
                  <a:picLocks noChangeAspect="1"/>
                </p:cNvPicPr>
                <p:nvPr/>
              </p:nvPicPr>
              <p:blipFill>
                <a:blip r:embed="rId5"/>
                <a:stretch>
                  <a:fillRect/>
                </a:stretch>
              </p:blipFill>
              <p:spPr>
                <a:xfrm>
                  <a:off x="9017793" y="3135402"/>
                  <a:ext cx="1709572" cy="1144969"/>
                </a:xfrm>
                <a:prstGeom prst="rect">
                  <a:avLst/>
                </a:prstGeom>
                <a:ln>
                  <a:noFill/>
                </a:ln>
                <a:effectLst/>
              </p:spPr>
            </p:pic>
          </p:grpSp>
          <p:pic>
            <p:nvPicPr>
              <p:cNvPr id="41" name="Picture 40">
                <a:extLst>
                  <a:ext uri="{FF2B5EF4-FFF2-40B4-BE49-F238E27FC236}">
                    <a16:creationId xmlns:a16="http://schemas.microsoft.com/office/drawing/2014/main" id="{B6A136DC-EA7A-4F02-B3AE-64314689E114}"/>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401246" y="2800453"/>
                <a:ext cx="2937314" cy="1802098"/>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ffectLst/>
              <a:extLst>
                <a:ext uri="{909E8E84-426E-40dd-AFC4-6F175D3DCCD1}">
                  <a14:hiddenFill xmlns="" xmlns:a14="http://schemas.microsoft.com/office/drawing/2010/main">
                    <a:solidFill>
                      <a:srgbClr val="FFFFFF"/>
                    </a:solidFill>
                  </a14:hiddenFill>
                </a:ext>
              </a:extLst>
            </p:spPr>
          </p:pic>
        </p:grpSp>
      </p:grpSp>
      <p:grpSp>
        <p:nvGrpSpPr>
          <p:cNvPr id="16" name="Group 15" descr="A laptop that shows the screenshot of the completed modules">
            <a:extLst>
              <a:ext uri="{FF2B5EF4-FFF2-40B4-BE49-F238E27FC236}">
                <a16:creationId xmlns:a16="http://schemas.microsoft.com/office/drawing/2014/main" id="{7A6A8AF1-605E-45F2-AD93-2E5ACD3DD8E6}"/>
              </a:ext>
            </a:extLst>
          </p:cNvPr>
          <p:cNvGrpSpPr/>
          <p:nvPr/>
        </p:nvGrpSpPr>
        <p:grpSpPr>
          <a:xfrm>
            <a:off x="8471252" y="4598344"/>
            <a:ext cx="2797302" cy="1948553"/>
            <a:chOff x="8471252" y="4598344"/>
            <a:chExt cx="2797302" cy="1948553"/>
          </a:xfrm>
        </p:grpSpPr>
        <p:sp>
          <p:nvSpPr>
            <p:cNvPr id="93" name="TextBox 92">
              <a:extLst>
                <a:ext uri="{FF2B5EF4-FFF2-40B4-BE49-F238E27FC236}">
                  <a16:creationId xmlns:a16="http://schemas.microsoft.com/office/drawing/2014/main" id="{FC7A782E-1B09-4408-9B0D-4F75F9178747}"/>
                </a:ext>
              </a:extLst>
            </p:cNvPr>
            <p:cNvSpPr txBox="1"/>
            <p:nvPr/>
          </p:nvSpPr>
          <p:spPr>
            <a:xfrm>
              <a:off x="8882683" y="4598344"/>
              <a:ext cx="1974440" cy="307777"/>
            </a:xfrm>
            <a:prstGeom prst="rect">
              <a:avLst/>
            </a:prstGeom>
            <a:no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42774"/>
                  </a:solidFill>
                  <a:effectLst/>
                  <a:uLnTx/>
                  <a:uFillTx/>
                  <a:latin typeface="+mj-lt"/>
                  <a:ea typeface="+mn-ea"/>
                  <a:cs typeface="Segoe UI Semilight" panose="020B0402040204020203" pitchFamily="34" charset="0"/>
                </a:rPr>
                <a:t>Completed modules:</a:t>
              </a:r>
            </a:p>
          </p:txBody>
        </p:sp>
        <p:grpSp>
          <p:nvGrpSpPr>
            <p:cNvPr id="14" name="Group 13">
              <a:extLst>
                <a:ext uri="{FF2B5EF4-FFF2-40B4-BE49-F238E27FC236}">
                  <a16:creationId xmlns:a16="http://schemas.microsoft.com/office/drawing/2014/main" id="{1A890FBE-EB1F-4F38-9B58-3DBD52520175}"/>
                </a:ext>
              </a:extLst>
            </p:cNvPr>
            <p:cNvGrpSpPr/>
            <p:nvPr/>
          </p:nvGrpSpPr>
          <p:grpSpPr>
            <a:xfrm>
              <a:off x="8471252" y="4830699"/>
              <a:ext cx="2797302" cy="1716198"/>
              <a:chOff x="8401246" y="4787749"/>
              <a:chExt cx="2937314" cy="1802098"/>
            </a:xfrm>
          </p:grpSpPr>
          <p:grpSp>
            <p:nvGrpSpPr>
              <p:cNvPr id="13" name="Group 12">
                <a:extLst>
                  <a:ext uri="{FF2B5EF4-FFF2-40B4-BE49-F238E27FC236}">
                    <a16:creationId xmlns:a16="http://schemas.microsoft.com/office/drawing/2014/main" id="{0FD1CA98-2C1F-4CD0-9B93-41838C2D935A}"/>
                  </a:ext>
                </a:extLst>
              </p:cNvPr>
              <p:cNvGrpSpPr/>
              <p:nvPr/>
            </p:nvGrpSpPr>
            <p:grpSpPr>
              <a:xfrm>
                <a:off x="8763000" y="5012227"/>
                <a:ext cx="2228850" cy="1312119"/>
                <a:chOff x="8763000" y="5012227"/>
                <a:chExt cx="2228850" cy="1312119"/>
              </a:xfrm>
            </p:grpSpPr>
            <p:sp>
              <p:nvSpPr>
                <p:cNvPr id="50" name="Rectangle 49">
                  <a:extLst>
                    <a:ext uri="{FF2B5EF4-FFF2-40B4-BE49-F238E27FC236}">
                      <a16:creationId xmlns:a16="http://schemas.microsoft.com/office/drawing/2014/main" id="{72219B74-1171-41EF-AF2B-DE5DD93EDE28}"/>
                    </a:ext>
                    <a:ext uri="{C183D7F6-B498-43B3-948B-1728B52AA6E4}">
                      <adec:decorative xmlns:adec="http://schemas.microsoft.com/office/drawing/2017/decorative" val="1"/>
                    </a:ext>
                  </a:extLst>
                </p:cNvPr>
                <p:cNvSpPr/>
                <p:nvPr/>
              </p:nvSpPr>
              <p:spPr bwMode="auto">
                <a:xfrm>
                  <a:off x="8763000" y="5012227"/>
                  <a:ext cx="2228850" cy="13121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A screenshot of the completed modules">
                  <a:extLst>
                    <a:ext uri="{FF2B5EF4-FFF2-40B4-BE49-F238E27FC236}">
                      <a16:creationId xmlns:a16="http://schemas.microsoft.com/office/drawing/2014/main" id="{92CF0384-B018-4CE5-8024-F47F6A4AD5C9}"/>
                    </a:ext>
                  </a:extLst>
                </p:cNvPr>
                <p:cNvPicPr>
                  <a:picLocks noChangeAspect="1"/>
                </p:cNvPicPr>
                <p:nvPr/>
              </p:nvPicPr>
              <p:blipFill>
                <a:blip r:embed="rId7"/>
                <a:stretch>
                  <a:fillRect/>
                </a:stretch>
              </p:blipFill>
              <p:spPr>
                <a:xfrm>
                  <a:off x="8976166" y="5192839"/>
                  <a:ext cx="1802519" cy="950894"/>
                </a:xfrm>
                <a:prstGeom prst="rect">
                  <a:avLst/>
                </a:prstGeom>
              </p:spPr>
            </p:pic>
          </p:grpSp>
          <p:pic>
            <p:nvPicPr>
              <p:cNvPr id="49" name="Picture 48">
                <a:extLst>
                  <a:ext uri="{FF2B5EF4-FFF2-40B4-BE49-F238E27FC236}">
                    <a16:creationId xmlns:a16="http://schemas.microsoft.com/office/drawing/2014/main" id="{D03E1190-3BA1-4040-A5C0-9636C03FC33D}"/>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401246" y="4787749"/>
                <a:ext cx="2937314" cy="1802098"/>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ffectLst/>
              <a:extLst>
                <a:ext uri="{909E8E84-426E-40dd-AFC4-6F175D3DCCD1}">
                  <a14:hiddenFill xmlns="" xmlns:a14="http://schemas.microsoft.com/office/drawing/2010/main">
                    <a:solidFill>
                      <a:srgbClr val="FFFFFF"/>
                    </a:solidFill>
                  </a14:hiddenFill>
                </a:ext>
              </a:extLst>
            </p:spPr>
          </p:pic>
        </p:grpSp>
      </p:grpSp>
    </p:spTree>
    <p:extLst>
      <p:ext uri="{BB962C8B-B14F-4D97-AF65-F5344CB8AC3E}">
        <p14:creationId xmlns:p14="http://schemas.microsoft.com/office/powerpoint/2010/main" val="2870372003"/>
      </p:ext>
    </p:extLst>
  </p:cSld>
  <p:clrMapOvr>
    <a:masterClrMapping/>
  </p:clrMapOvr>
  <p:transition>
    <p:fade/>
  </p:transition>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MBS_Template_16x9_Purple">
  <a:themeElements>
    <a:clrScheme name="MBS - COLOR PALLET">
      <a:dk1>
        <a:srgbClr val="292929"/>
      </a:dk1>
      <a:lt1>
        <a:srgbClr val="FFFFFF"/>
      </a:lt1>
      <a:dk2>
        <a:srgbClr val="002050"/>
      </a:dk2>
      <a:lt2>
        <a:srgbClr val="DDDDDD"/>
      </a:lt2>
      <a:accent1>
        <a:srgbClr val="002050"/>
      </a:accent1>
      <a:accent2>
        <a:srgbClr val="00187A"/>
      </a:accent2>
      <a:accent3>
        <a:srgbClr val="68217A"/>
      </a:accent3>
      <a:accent4>
        <a:srgbClr val="442359"/>
      </a:accent4>
      <a:accent5>
        <a:srgbClr val="E81123"/>
      </a:accent5>
      <a:accent6>
        <a:srgbClr val="BA141A"/>
      </a:accent6>
      <a:hlink>
        <a:srgbClr val="0018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BS_Template_16x9_Purple.potx" id="{D923A99D-8A20-4A25-8E75-6381FD687075}" vid="{7C457616-340A-4BC3-93EA-184AED32E3B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2855774-7864-472c-b53f-a1c9f38f1d59" xsi:nil="true"/>
    <lcf76f155ced4ddcb4097134ff3c332f xmlns="b2855774-7864-472c-b53f-a1c9f38f1d59">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9BD5E2DAB4FB40A2EA7E8D43D511D7" ma:contentTypeVersion="17" ma:contentTypeDescription="Create a new document." ma:contentTypeScope="" ma:versionID="823733f041e1a7aff5d85672a5278f35">
  <xsd:schema xmlns:xsd="http://www.w3.org/2001/XMLSchema" xmlns:xs="http://www.w3.org/2001/XMLSchema" xmlns:p="http://schemas.microsoft.com/office/2006/metadata/properties" xmlns:ns1="http://schemas.microsoft.com/sharepoint/v3" xmlns:ns2="b2855774-7864-472c-b53f-a1c9f38f1d59" xmlns:ns3="efef0bc2-39c0-4cbc-8b06-a8fa4d6f3c44" xmlns:ns4="230e9df3-be65-4c73-a93b-d1236ebd677e" targetNamespace="http://schemas.microsoft.com/office/2006/metadata/properties" ma:root="true" ma:fieldsID="ab2a20296d229f597b7b1073b17d3b87" ns1:_="" ns2:_="" ns3:_="" ns4:_="">
    <xsd:import namespace="http://schemas.microsoft.com/sharepoint/v3"/>
    <xsd:import namespace="b2855774-7864-472c-b53f-a1c9f38f1d59"/>
    <xsd:import namespace="efef0bc2-39c0-4cbc-8b06-a8fa4d6f3c4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855774-7864-472c-b53f-a1c9f38f1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ef0bc2-39c0-4cbc-8b06-a8fa4d6f3c4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8526dee-52bf-4f03-b683-4de664409d58}" ma:internalName="TaxCatchAll" ma:showField="CatchAllData" ma:web="efef0bc2-39c0-4cbc-8b06-a8fa4d6f3c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8F5A3C-9CBD-40C6-A478-477675752E35}">
  <ds:schemaRefs>
    <ds:schemaRef ds:uri="http://schemas.microsoft.com/office/2006/metadata/properties"/>
    <ds:schemaRef ds:uri="http://schemas.microsoft.com/office/infopath/2007/PartnerControls"/>
    <ds:schemaRef ds:uri="http://schemas.microsoft.com/sharepoint/v3"/>
    <ds:schemaRef ds:uri="670f2bc3-833b-4a76-b13f-f7d6db0b8f4d"/>
    <ds:schemaRef ds:uri="b2855774-7864-472c-b53f-a1c9f38f1d59"/>
    <ds:schemaRef ds:uri="230e9df3-be65-4c73-a93b-d1236ebd677e"/>
  </ds:schemaRefs>
</ds:datastoreItem>
</file>

<file path=customXml/itemProps2.xml><?xml version="1.0" encoding="utf-8"?>
<ds:datastoreItem xmlns:ds="http://schemas.openxmlformats.org/officeDocument/2006/customXml" ds:itemID="{108E94C7-09C8-4893-B19F-70B01292C46F}">
  <ds:schemaRefs>
    <ds:schemaRef ds:uri="http://schemas.microsoft.com/sharepoint/v3/contenttype/forms"/>
  </ds:schemaRefs>
</ds:datastoreItem>
</file>

<file path=customXml/itemProps3.xml><?xml version="1.0" encoding="utf-8"?>
<ds:datastoreItem xmlns:ds="http://schemas.openxmlformats.org/officeDocument/2006/customXml" ds:itemID="{7696BF84-B355-41EC-999F-C17309FA8D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2855774-7864-472c-b53f-a1c9f38f1d59"/>
    <ds:schemaRef ds:uri="efef0bc2-39c0-4cbc-8b06-a8fa4d6f3c4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1719</TotalTime>
  <Words>2200</Words>
  <Application>Microsoft Office PowerPoint</Application>
  <PresentationFormat>Widescreen</PresentationFormat>
  <Paragraphs>251</Paragraphs>
  <Slides>25</Slides>
  <Notes>22</Notes>
  <HiddenSlides>13</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Arial</vt:lpstr>
      <vt:lpstr>Calibri</vt:lpstr>
      <vt:lpstr>Consolas</vt:lpstr>
      <vt:lpstr>Segoe UI</vt:lpstr>
      <vt:lpstr>Segoe UI Light</vt:lpstr>
      <vt:lpstr>Segoe UI Semibold</vt:lpstr>
      <vt:lpstr>Segoe UI Semilight</vt:lpstr>
      <vt:lpstr>Wingdings</vt:lpstr>
      <vt:lpstr>Dynamics 365</vt:lpstr>
      <vt:lpstr>1_BA PowerPlatofrm Template Lines 090220</vt:lpstr>
      <vt:lpstr>1_BA PowerPlatofrm Template Lines 083120</vt:lpstr>
      <vt:lpstr>MBS_Template_16x9_Purple</vt:lpstr>
      <vt:lpstr>App in a Day Microsoft Power Platform</vt:lpstr>
      <vt:lpstr>PowerPoint Presentation</vt:lpstr>
      <vt:lpstr>Power Apps  Empower everyone to create apps to solve business challenges </vt:lpstr>
      <vt:lpstr>Types of Power Apps</vt:lpstr>
      <vt:lpstr>Power Automate  Yesim business processes across Power Platform  </vt:lpstr>
      <vt:lpstr>PowerPoint Presentation</vt:lpstr>
      <vt:lpstr>Business scenario</vt:lpstr>
      <vt:lpstr>Lab objectives</vt:lpstr>
      <vt:lpstr>Lab content</vt:lpstr>
      <vt:lpstr>Pre-requisites</vt:lpstr>
      <vt:lpstr>Provision environment and Dataverse</vt:lpstr>
      <vt:lpstr>Lab overview</vt:lpstr>
      <vt:lpstr>Hands-on-lab 1</vt:lpstr>
      <vt:lpstr>Module 1:Learning objectives</vt:lpstr>
      <vt:lpstr>Hands-on-lab 2 </vt:lpstr>
      <vt:lpstr>Module 2: Learning objectives</vt:lpstr>
      <vt:lpstr>Hands-on-lab 3</vt:lpstr>
      <vt:lpstr>Module 3: Learning objectives</vt:lpstr>
      <vt:lpstr>Hands-on-lab 4</vt:lpstr>
      <vt:lpstr>Module 4: Learning objectives</vt:lpstr>
      <vt:lpstr>Next steps -  Build Your Own Power Apps Solutions </vt:lpstr>
      <vt:lpstr>Crisis response labs</vt:lpstr>
      <vt:lpstr>Feedback   Form</vt:lpstr>
      <vt:lpstr>Learning resources and Customer stories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Yana Berkovich</dc:creator>
  <cp:lastModifiedBy>Tc. Mohd Amirol Bin Ahmad</cp:lastModifiedBy>
  <cp:revision>75</cp:revision>
  <dcterms:created xsi:type="dcterms:W3CDTF">2020-02-26T19:44:54Z</dcterms:created>
  <dcterms:modified xsi:type="dcterms:W3CDTF">2023-04-12T17:51:29Z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yaberkov@microsoft.com</vt:lpwstr>
  </property>
  <property fmtid="{D5CDD505-2E9C-101B-9397-08002B2CF9AE}" pid="5" name="MSIP_Label_f42aa342-8706-4288-bd11-ebb85995028c_SetDate">
    <vt:lpwstr>2020-02-26T19:54:19.0538122Z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46ec259e-142c-4da3-9d13-897b9f37fdef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0x010100CE9BD5E2DAB4FB40A2EA7E8D43D511D7</vt:lpwstr>
  </property>
</Properties>
</file>